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grandir" panose="020B0604020202020204" charset="0"/>
      <p:regular r:id="rId19"/>
    </p:embeddedFont>
    <p:embeddedFont>
      <p:font typeface="Agrandir Grand Bold" panose="020B0604020202020204" charset="0"/>
      <p:regular r:id="rId20"/>
    </p:embeddedFont>
    <p:embeddedFont>
      <p:font typeface="Montserrat" panose="00000500000000000000" pitchFamily="2" charset="0"/>
      <p:regular r:id="rId21"/>
    </p:embeddedFont>
    <p:embeddedFont>
      <p:font typeface="Montserrat Bold" panose="020B0604020202020204" charset="0"/>
      <p:regular r:id="rId22"/>
    </p:embeddedFont>
    <p:embeddedFont>
      <p:font typeface="Montserrat Ultra-Bold" panose="020B0604020202020204" charset="0"/>
      <p:regular r:id="rId23"/>
    </p:embeddedFont>
    <p:embeddedFont>
      <p:font typeface="TT Commons Pro" panose="020B0604020202020204" charset="0"/>
      <p:regular r:id="rId24"/>
    </p:embeddedFont>
    <p:embeddedFont>
      <p:font typeface="TT Commons Pro Bold" panose="020B0604020202020204" charset="0"/>
      <p:regular r:id="rId25"/>
    </p:embeddedFont>
    <p:embeddedFont>
      <p:font typeface="TT Commons Pro Expanded" panose="020B0604020202020204" charset="0"/>
      <p:regular r:id="rId26"/>
    </p:embeddedFont>
    <p:embeddedFont>
      <p:font typeface="TT Commons Pro Italics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51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jpe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5.jpe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6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6.mp4"/><Relationship Id="rId7" Type="http://schemas.openxmlformats.org/officeDocument/2006/relationships/image" Target="../media/image8.svg"/><Relationship Id="rId12" Type="http://schemas.openxmlformats.org/officeDocument/2006/relationships/image" Target="../media/image1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7.png"/><Relationship Id="rId11" Type="http://schemas.openxmlformats.org/officeDocument/2006/relationships/image" Target="../media/image30.jpe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9.jpeg"/><Relationship Id="rId4" Type="http://schemas.openxmlformats.org/officeDocument/2006/relationships/video" Target="../media/media6.mp4"/><Relationship Id="rId9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54417" y="5143500"/>
            <a:ext cx="7554153" cy="7210783"/>
          </a:xfrm>
          <a:custGeom>
            <a:avLst/>
            <a:gdLst/>
            <a:ahLst/>
            <a:cxnLst/>
            <a:rect l="l" t="t" r="r" b="b"/>
            <a:pathLst>
              <a:path w="7554153" h="7210783">
                <a:moveTo>
                  <a:pt x="0" y="0"/>
                </a:moveTo>
                <a:lnTo>
                  <a:pt x="7554153" y="0"/>
                </a:lnTo>
                <a:lnTo>
                  <a:pt x="7554153" y="7210783"/>
                </a:lnTo>
                <a:lnTo>
                  <a:pt x="0" y="7210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0" y="-553453"/>
            <a:ext cx="18543263" cy="4115222"/>
            <a:chOff x="0" y="0"/>
            <a:chExt cx="4883822" cy="10838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83822" cy="1083844"/>
            </a:xfrm>
            <a:custGeom>
              <a:avLst/>
              <a:gdLst/>
              <a:ahLst/>
              <a:cxnLst/>
              <a:rect l="l" t="t" r="r" b="b"/>
              <a:pathLst>
                <a:path w="4883822" h="1083844">
                  <a:moveTo>
                    <a:pt x="0" y="0"/>
                  </a:moveTo>
                  <a:lnTo>
                    <a:pt x="4883822" y="0"/>
                  </a:lnTo>
                  <a:lnTo>
                    <a:pt x="4883822" y="1083844"/>
                  </a:lnTo>
                  <a:lnTo>
                    <a:pt x="0" y="1083844"/>
                  </a:lnTo>
                  <a:close/>
                </a:path>
              </a:pathLst>
            </a:custGeom>
            <a:solidFill>
              <a:srgbClr val="10254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83822" cy="1121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335375" y="-923925"/>
            <a:ext cx="1847850" cy="1847850"/>
            <a:chOff x="0" y="0"/>
            <a:chExt cx="486677" cy="486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6677" cy="486677"/>
            </a:xfrm>
            <a:custGeom>
              <a:avLst/>
              <a:gdLst/>
              <a:ahLst/>
              <a:cxnLst/>
              <a:rect l="l" t="t" r="r" b="b"/>
              <a:pathLst>
                <a:path w="486677" h="486677">
                  <a:moveTo>
                    <a:pt x="243338" y="0"/>
                  </a:moveTo>
                  <a:lnTo>
                    <a:pt x="243338" y="0"/>
                  </a:lnTo>
                  <a:cubicBezTo>
                    <a:pt x="377730" y="0"/>
                    <a:pt x="486677" y="108946"/>
                    <a:pt x="486677" y="243338"/>
                  </a:cubicBezTo>
                  <a:lnTo>
                    <a:pt x="486677" y="243338"/>
                  </a:lnTo>
                  <a:cubicBezTo>
                    <a:pt x="486677" y="307876"/>
                    <a:pt x="461039" y="369770"/>
                    <a:pt x="415404" y="415404"/>
                  </a:cubicBezTo>
                  <a:cubicBezTo>
                    <a:pt x="369770" y="461039"/>
                    <a:pt x="307876" y="486677"/>
                    <a:pt x="243338" y="486677"/>
                  </a:cubicBezTo>
                  <a:lnTo>
                    <a:pt x="243338" y="486677"/>
                  </a:lnTo>
                  <a:cubicBezTo>
                    <a:pt x="178801" y="486677"/>
                    <a:pt x="116907" y="461039"/>
                    <a:pt x="71272" y="415404"/>
                  </a:cubicBezTo>
                  <a:cubicBezTo>
                    <a:pt x="25637" y="369770"/>
                    <a:pt x="0" y="307876"/>
                    <a:pt x="0" y="243338"/>
                  </a:cubicBezTo>
                  <a:lnTo>
                    <a:pt x="0" y="243338"/>
                  </a:lnTo>
                  <a:cubicBezTo>
                    <a:pt x="0" y="178801"/>
                    <a:pt x="25637" y="116907"/>
                    <a:pt x="71272" y="71272"/>
                  </a:cubicBezTo>
                  <a:cubicBezTo>
                    <a:pt x="116907" y="25637"/>
                    <a:pt x="178801" y="0"/>
                    <a:pt x="243338" y="0"/>
                  </a:cubicBezTo>
                  <a:close/>
                </a:path>
              </a:pathLst>
            </a:custGeom>
            <a:solidFill>
              <a:srgbClr val="76EAD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6677" cy="524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1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605997" y="8156228"/>
            <a:ext cx="7347491" cy="2130772"/>
          </a:xfrm>
          <a:custGeom>
            <a:avLst/>
            <a:gdLst/>
            <a:ahLst/>
            <a:cxnLst/>
            <a:rect l="l" t="t" r="r" b="b"/>
            <a:pathLst>
              <a:path w="7347491" h="2130772">
                <a:moveTo>
                  <a:pt x="0" y="0"/>
                </a:moveTo>
                <a:lnTo>
                  <a:pt x="7347491" y="0"/>
                </a:lnTo>
                <a:lnTo>
                  <a:pt x="7347491" y="2130772"/>
                </a:lnTo>
                <a:lnTo>
                  <a:pt x="0" y="21307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TextBox 10"/>
          <p:cNvSpPr txBox="1"/>
          <p:nvPr/>
        </p:nvSpPr>
        <p:spPr>
          <a:xfrm>
            <a:off x="1028700" y="539155"/>
            <a:ext cx="16230600" cy="249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</a:pPr>
            <a:r>
              <a:rPr lang="en-US" sz="5000" b="1" spc="775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Diseño</a:t>
            </a:r>
            <a:r>
              <a:rPr lang="en-US" sz="5000" b="1" spc="775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 </a:t>
            </a:r>
            <a:r>
              <a:rPr lang="en-US" sz="5000" b="1" spc="775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Implementación</a:t>
            </a:r>
            <a:r>
              <a:rPr lang="en-US" sz="5000" b="1" spc="775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de un </a:t>
            </a:r>
            <a:r>
              <a:rPr lang="en-US" sz="5000" b="1" spc="775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Procesador</a:t>
            </a:r>
            <a:r>
              <a:rPr lang="en-US" sz="5000" b="1" spc="775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RISC-V </a:t>
            </a:r>
            <a:r>
              <a:rPr lang="en-US" sz="5000" b="1" spc="775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Escalar</a:t>
            </a:r>
            <a:r>
              <a:rPr lang="en-US" sz="5000" b="1" spc="775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y </a:t>
            </a:r>
            <a:r>
              <a:rPr lang="en-US" sz="5000" b="1" spc="775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Segmentado</a:t>
            </a:r>
            <a:r>
              <a:rPr lang="en-US" sz="5000" b="1" spc="775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5000" b="1" spc="775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</a:t>
            </a:r>
            <a:r>
              <a:rPr lang="en-US" sz="5000" b="1" spc="775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FPGA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99038" y="5332857"/>
            <a:ext cx="7484876" cy="390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6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7444205" y="5361351"/>
            <a:ext cx="7484876" cy="1391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51D40"/>
                </a:solidFill>
                <a:latin typeface="Agrandir"/>
                <a:ea typeface="Agrandir"/>
                <a:cs typeface="Agrandir"/>
                <a:sym typeface="Agrandir"/>
              </a:rPr>
              <a:t>Iván Pérez Díaz</a:t>
            </a:r>
          </a:p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051D40"/>
                </a:solidFill>
                <a:latin typeface="Agrandir"/>
                <a:ea typeface="Agrandir"/>
                <a:cs typeface="Agrandir"/>
                <a:sym typeface="Agrandir"/>
              </a:rPr>
              <a:t>Arquitectura de Computadores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5783151" y="9117112"/>
            <a:ext cx="13457996" cy="3264379"/>
            <a:chOff x="0" y="0"/>
            <a:chExt cx="17943995" cy="43525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Freeform 4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Freeform 5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886682" y="-3308299"/>
            <a:ext cx="71526" cy="10731109"/>
            <a:chOff x="0" y="0"/>
            <a:chExt cx="18838" cy="2826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838" cy="2826300"/>
            </a:xfrm>
            <a:custGeom>
              <a:avLst/>
              <a:gdLst/>
              <a:ahLst/>
              <a:cxnLst/>
              <a:rect l="l" t="t" r="r" b="b"/>
              <a:pathLst>
                <a:path w="18838" h="2826300">
                  <a:moveTo>
                    <a:pt x="0" y="0"/>
                  </a:moveTo>
                  <a:lnTo>
                    <a:pt x="18838" y="0"/>
                  </a:lnTo>
                  <a:lnTo>
                    <a:pt x="18838" y="2826300"/>
                  </a:lnTo>
                  <a:lnTo>
                    <a:pt x="0" y="2826300"/>
                  </a:lnTo>
                  <a:close/>
                </a:path>
              </a:pathLst>
            </a:custGeom>
            <a:solidFill>
              <a:srgbClr val="0A326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8838" cy="2873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440150" y="-1333985"/>
            <a:ext cx="1847850" cy="2081447"/>
            <a:chOff x="0" y="0"/>
            <a:chExt cx="486677" cy="548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6677" cy="548200"/>
            </a:xfrm>
            <a:custGeom>
              <a:avLst/>
              <a:gdLst/>
              <a:ahLst/>
              <a:cxnLst/>
              <a:rect l="l" t="t" r="r" b="b"/>
              <a:pathLst>
                <a:path w="486677" h="548200">
                  <a:moveTo>
                    <a:pt x="243338" y="0"/>
                  </a:moveTo>
                  <a:lnTo>
                    <a:pt x="243338" y="0"/>
                  </a:lnTo>
                  <a:cubicBezTo>
                    <a:pt x="377730" y="0"/>
                    <a:pt x="486677" y="108946"/>
                    <a:pt x="486677" y="243338"/>
                  </a:cubicBezTo>
                  <a:lnTo>
                    <a:pt x="486677" y="304862"/>
                  </a:lnTo>
                  <a:cubicBezTo>
                    <a:pt x="486677" y="439254"/>
                    <a:pt x="377730" y="548200"/>
                    <a:pt x="243338" y="548200"/>
                  </a:cubicBezTo>
                  <a:lnTo>
                    <a:pt x="243338" y="548200"/>
                  </a:lnTo>
                  <a:cubicBezTo>
                    <a:pt x="178801" y="548200"/>
                    <a:pt x="116907" y="522563"/>
                    <a:pt x="71272" y="476928"/>
                  </a:cubicBezTo>
                  <a:cubicBezTo>
                    <a:pt x="25637" y="431293"/>
                    <a:pt x="0" y="369399"/>
                    <a:pt x="0" y="304862"/>
                  </a:cubicBezTo>
                  <a:lnTo>
                    <a:pt x="0" y="243338"/>
                  </a:lnTo>
                  <a:cubicBezTo>
                    <a:pt x="0" y="178801"/>
                    <a:pt x="25637" y="116907"/>
                    <a:pt x="71272" y="71272"/>
                  </a:cubicBezTo>
                  <a:cubicBezTo>
                    <a:pt x="116907" y="25637"/>
                    <a:pt x="178801" y="0"/>
                    <a:pt x="243338" y="0"/>
                  </a:cubicBezTo>
                  <a:close/>
                </a:path>
              </a:pathLst>
            </a:custGeom>
            <a:solidFill>
              <a:srgbClr val="76EAD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86677" cy="586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1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1747231" y="9258300"/>
            <a:ext cx="5551863" cy="5299505"/>
          </a:xfrm>
          <a:custGeom>
            <a:avLst/>
            <a:gdLst/>
            <a:ahLst/>
            <a:cxnLst/>
            <a:rect l="l" t="t" r="r" b="b"/>
            <a:pathLst>
              <a:path w="5551863" h="5299505">
                <a:moveTo>
                  <a:pt x="0" y="0"/>
                </a:moveTo>
                <a:lnTo>
                  <a:pt x="5551862" y="0"/>
                </a:lnTo>
                <a:lnTo>
                  <a:pt x="5551862" y="5299505"/>
                </a:lnTo>
                <a:lnTo>
                  <a:pt x="0" y="52995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" name="TextBox 14"/>
          <p:cNvSpPr txBox="1"/>
          <p:nvPr/>
        </p:nvSpPr>
        <p:spPr>
          <a:xfrm>
            <a:off x="1028700" y="3050272"/>
            <a:ext cx="16731569" cy="6309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600" b="1" spc="305" dirty="0">
                <a:solidFill>
                  <a:srgbClr val="051D4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TX: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Se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conecta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al pin D12, que es un pin de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propósito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general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programado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como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salida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digital para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transmitir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datos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por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el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canal UART.</a:t>
            </a:r>
          </a:p>
          <a:p>
            <a:pPr algn="l">
              <a:lnSpc>
                <a:spcPts val="4140"/>
              </a:lnSpc>
            </a:pPr>
            <a:endParaRPr lang="en-US" sz="3600" spc="305" dirty="0">
              <a:solidFill>
                <a:srgbClr val="051D40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  <a:p>
            <a:pPr algn="l">
              <a:lnSpc>
                <a:spcPts val="4140"/>
              </a:lnSpc>
            </a:pPr>
            <a:r>
              <a:rPr lang="en-US" sz="3600" b="1" spc="305" dirty="0">
                <a:solidFill>
                  <a:srgbClr val="051D4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RX: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Se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conecta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al pin F12. Pin de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propósito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general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programado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como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entrada digital para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recibir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datos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por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el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canal UART.</a:t>
            </a:r>
          </a:p>
          <a:p>
            <a:pPr algn="l">
              <a:lnSpc>
                <a:spcPts val="4140"/>
              </a:lnSpc>
            </a:pPr>
            <a:endParaRPr lang="en-US" sz="3600" spc="305" dirty="0">
              <a:solidFill>
                <a:srgbClr val="051D40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  <a:p>
            <a:pPr algn="l">
              <a:lnSpc>
                <a:spcPts val="4140"/>
              </a:lnSpc>
            </a:pPr>
            <a:r>
              <a:rPr lang="en-US" sz="3600" b="1" spc="305" dirty="0">
                <a:solidFill>
                  <a:srgbClr val="051D4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CLK: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Se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asigna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al pin R8 que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posee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una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entrada de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reloj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principal a 50MHz.</a:t>
            </a:r>
          </a:p>
          <a:p>
            <a:pPr algn="l">
              <a:lnSpc>
                <a:spcPts val="4140"/>
              </a:lnSpc>
            </a:pPr>
            <a:endParaRPr lang="en-US" sz="3600" spc="305" dirty="0">
              <a:solidFill>
                <a:srgbClr val="051D40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  <a:p>
            <a:pPr algn="l">
              <a:lnSpc>
                <a:spcPts val="4140"/>
              </a:lnSpc>
            </a:pPr>
            <a:r>
              <a:rPr lang="en-US" sz="3600" b="1" spc="305" dirty="0">
                <a:solidFill>
                  <a:srgbClr val="051D4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RESET: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Se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asigna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al pin P15 y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posee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una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señal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activa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baja,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su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uso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reinicia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el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sistema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,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contadores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y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módulos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</a:t>
            </a:r>
            <a:r>
              <a:rPr lang="en-US" sz="36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lógicos</a:t>
            </a:r>
            <a:r>
              <a:rPr lang="en-US" sz="36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.</a:t>
            </a:r>
          </a:p>
          <a:p>
            <a:pPr algn="l">
              <a:lnSpc>
                <a:spcPts val="4140"/>
              </a:lnSpc>
            </a:pPr>
            <a:endParaRPr lang="en-US" sz="3600" spc="305" dirty="0">
              <a:solidFill>
                <a:srgbClr val="051D40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753832" y="4676663"/>
            <a:ext cx="70531" cy="933674"/>
            <a:chOff x="0" y="0"/>
            <a:chExt cx="18576" cy="2459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576" cy="245906"/>
            </a:xfrm>
            <a:custGeom>
              <a:avLst/>
              <a:gdLst/>
              <a:ahLst/>
              <a:cxnLst/>
              <a:rect l="l" t="t" r="r" b="b"/>
              <a:pathLst>
                <a:path w="18576" h="245906">
                  <a:moveTo>
                    <a:pt x="0" y="0"/>
                  </a:moveTo>
                  <a:lnTo>
                    <a:pt x="18576" y="0"/>
                  </a:lnTo>
                  <a:lnTo>
                    <a:pt x="18576" y="245906"/>
                  </a:lnTo>
                  <a:lnTo>
                    <a:pt x="0" y="245906"/>
                  </a:lnTo>
                  <a:close/>
                </a:path>
              </a:pathLst>
            </a:custGeom>
            <a:solidFill>
              <a:srgbClr val="4969C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8576" cy="293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53832" y="661736"/>
            <a:ext cx="11924887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  <a:spcBef>
                <a:spcPct val="0"/>
              </a:spcBef>
            </a:pPr>
            <a:r>
              <a:rPr lang="en-US" sz="5000" b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ASIGNACIÓN DE PINES DENTRO DEL QUARTUS II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53832" y="3064375"/>
            <a:ext cx="70531" cy="933674"/>
            <a:chOff x="0" y="0"/>
            <a:chExt cx="18576" cy="24590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576" cy="245906"/>
            </a:xfrm>
            <a:custGeom>
              <a:avLst/>
              <a:gdLst/>
              <a:ahLst/>
              <a:cxnLst/>
              <a:rect l="l" t="t" r="r" b="b"/>
              <a:pathLst>
                <a:path w="18576" h="245906">
                  <a:moveTo>
                    <a:pt x="0" y="0"/>
                  </a:moveTo>
                  <a:lnTo>
                    <a:pt x="18576" y="0"/>
                  </a:lnTo>
                  <a:lnTo>
                    <a:pt x="18576" y="245906"/>
                  </a:lnTo>
                  <a:lnTo>
                    <a:pt x="0" y="245906"/>
                  </a:lnTo>
                  <a:close/>
                </a:path>
              </a:pathLst>
            </a:custGeom>
            <a:solidFill>
              <a:srgbClr val="4969C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8576" cy="293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53832" y="6176377"/>
            <a:ext cx="70531" cy="933674"/>
            <a:chOff x="0" y="0"/>
            <a:chExt cx="18576" cy="24590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576" cy="245906"/>
            </a:xfrm>
            <a:custGeom>
              <a:avLst/>
              <a:gdLst/>
              <a:ahLst/>
              <a:cxnLst/>
              <a:rect l="l" t="t" r="r" b="b"/>
              <a:pathLst>
                <a:path w="18576" h="245906">
                  <a:moveTo>
                    <a:pt x="0" y="0"/>
                  </a:moveTo>
                  <a:lnTo>
                    <a:pt x="18576" y="0"/>
                  </a:lnTo>
                  <a:lnTo>
                    <a:pt x="18576" y="245906"/>
                  </a:lnTo>
                  <a:lnTo>
                    <a:pt x="0" y="245906"/>
                  </a:lnTo>
                  <a:close/>
                </a:path>
              </a:pathLst>
            </a:custGeom>
            <a:solidFill>
              <a:srgbClr val="4969C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8576" cy="293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53832" y="7786326"/>
            <a:ext cx="70531" cy="933674"/>
            <a:chOff x="0" y="0"/>
            <a:chExt cx="18576" cy="24590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8576" cy="245906"/>
            </a:xfrm>
            <a:custGeom>
              <a:avLst/>
              <a:gdLst/>
              <a:ahLst/>
              <a:cxnLst/>
              <a:rect l="l" t="t" r="r" b="b"/>
              <a:pathLst>
                <a:path w="18576" h="245906">
                  <a:moveTo>
                    <a:pt x="0" y="0"/>
                  </a:moveTo>
                  <a:lnTo>
                    <a:pt x="18576" y="0"/>
                  </a:lnTo>
                  <a:lnTo>
                    <a:pt x="18576" y="245906"/>
                  </a:lnTo>
                  <a:lnTo>
                    <a:pt x="0" y="245906"/>
                  </a:lnTo>
                  <a:close/>
                </a:path>
              </a:pathLst>
            </a:custGeom>
            <a:solidFill>
              <a:srgbClr val="4969C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8576" cy="293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9566" y="0"/>
            <a:ext cx="17928869" cy="10331511"/>
          </a:xfrm>
          <a:custGeom>
            <a:avLst/>
            <a:gdLst/>
            <a:ahLst/>
            <a:cxnLst/>
            <a:rect l="l" t="t" r="r" b="b"/>
            <a:pathLst>
              <a:path w="17928869" h="10331511">
                <a:moveTo>
                  <a:pt x="0" y="0"/>
                </a:moveTo>
                <a:lnTo>
                  <a:pt x="17928868" y="0"/>
                </a:lnTo>
                <a:lnTo>
                  <a:pt x="17928868" y="10331511"/>
                </a:lnTo>
                <a:lnTo>
                  <a:pt x="0" y="10331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6111167" y="-5121264"/>
            <a:ext cx="7940195" cy="7579277"/>
          </a:xfrm>
          <a:custGeom>
            <a:avLst/>
            <a:gdLst/>
            <a:ahLst/>
            <a:cxnLst/>
            <a:rect l="l" t="t" r="r" b="b"/>
            <a:pathLst>
              <a:path w="7940195" h="7579277">
                <a:moveTo>
                  <a:pt x="0" y="0"/>
                </a:moveTo>
                <a:lnTo>
                  <a:pt x="7940195" y="0"/>
                </a:lnTo>
                <a:lnTo>
                  <a:pt x="7940195" y="7579277"/>
                </a:lnTo>
                <a:lnTo>
                  <a:pt x="0" y="75792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2544571" y="2320899"/>
            <a:ext cx="13217908" cy="743507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565993"/>
            <a:ext cx="14230484" cy="142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52"/>
              </a:lnSpc>
              <a:spcBef>
                <a:spcPct val="0"/>
              </a:spcBef>
            </a:pPr>
            <a:r>
              <a:rPr lang="en-US" sz="5739" b="1" spc="487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Compilación y Carga de la arquitectura creada.</a:t>
            </a:r>
          </a:p>
        </p:txBody>
      </p:sp>
      <p:sp>
        <p:nvSpPr>
          <p:cNvPr id="5" name="Freeform 5"/>
          <p:cNvSpPr/>
          <p:nvPr/>
        </p:nvSpPr>
        <p:spPr>
          <a:xfrm rot="-5400000" flipH="1" flipV="1">
            <a:off x="-6661241" y="4556247"/>
            <a:ext cx="13159257" cy="2220625"/>
          </a:xfrm>
          <a:custGeom>
            <a:avLst/>
            <a:gdLst/>
            <a:ahLst/>
            <a:cxnLst/>
            <a:rect l="l" t="t" r="r" b="b"/>
            <a:pathLst>
              <a:path w="13159257" h="2220625">
                <a:moveTo>
                  <a:pt x="13159257" y="2220625"/>
                </a:moveTo>
                <a:lnTo>
                  <a:pt x="0" y="2220625"/>
                </a:lnTo>
                <a:lnTo>
                  <a:pt x="0" y="0"/>
                </a:lnTo>
                <a:lnTo>
                  <a:pt x="13159257" y="0"/>
                </a:lnTo>
                <a:lnTo>
                  <a:pt x="13159257" y="2220625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6" name="Group 6"/>
          <p:cNvGrpSpPr/>
          <p:nvPr/>
        </p:nvGrpSpPr>
        <p:grpSpPr>
          <a:xfrm>
            <a:off x="16335375" y="9794072"/>
            <a:ext cx="1847850" cy="1847850"/>
            <a:chOff x="0" y="0"/>
            <a:chExt cx="486677" cy="486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6677" cy="486677"/>
            </a:xfrm>
            <a:custGeom>
              <a:avLst/>
              <a:gdLst/>
              <a:ahLst/>
              <a:cxnLst/>
              <a:rect l="l" t="t" r="r" b="b"/>
              <a:pathLst>
                <a:path w="486677" h="486677">
                  <a:moveTo>
                    <a:pt x="243338" y="0"/>
                  </a:moveTo>
                  <a:lnTo>
                    <a:pt x="243338" y="0"/>
                  </a:lnTo>
                  <a:cubicBezTo>
                    <a:pt x="377730" y="0"/>
                    <a:pt x="486677" y="108946"/>
                    <a:pt x="486677" y="243338"/>
                  </a:cubicBezTo>
                  <a:lnTo>
                    <a:pt x="486677" y="243338"/>
                  </a:lnTo>
                  <a:cubicBezTo>
                    <a:pt x="486677" y="307876"/>
                    <a:pt x="461039" y="369770"/>
                    <a:pt x="415404" y="415404"/>
                  </a:cubicBezTo>
                  <a:cubicBezTo>
                    <a:pt x="369770" y="461039"/>
                    <a:pt x="307876" y="486677"/>
                    <a:pt x="243338" y="486677"/>
                  </a:cubicBezTo>
                  <a:lnTo>
                    <a:pt x="243338" y="486677"/>
                  </a:lnTo>
                  <a:cubicBezTo>
                    <a:pt x="178801" y="486677"/>
                    <a:pt x="116907" y="461039"/>
                    <a:pt x="71272" y="415404"/>
                  </a:cubicBezTo>
                  <a:cubicBezTo>
                    <a:pt x="25637" y="369770"/>
                    <a:pt x="0" y="307876"/>
                    <a:pt x="0" y="243338"/>
                  </a:cubicBezTo>
                  <a:lnTo>
                    <a:pt x="0" y="243338"/>
                  </a:lnTo>
                  <a:cubicBezTo>
                    <a:pt x="0" y="178801"/>
                    <a:pt x="25637" y="116907"/>
                    <a:pt x="71272" y="71272"/>
                  </a:cubicBezTo>
                  <a:cubicBezTo>
                    <a:pt x="116907" y="25637"/>
                    <a:pt x="178801" y="0"/>
                    <a:pt x="243338" y="0"/>
                  </a:cubicBezTo>
                  <a:close/>
                </a:path>
              </a:pathLst>
            </a:custGeom>
            <a:solidFill>
              <a:srgbClr val="76EAD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6677" cy="524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15762479" y="2320899"/>
            <a:ext cx="0" cy="7435073"/>
          </a:xfrm>
          <a:prstGeom prst="line">
            <a:avLst/>
          </a:prstGeom>
          <a:ln w="38100" cap="flat">
            <a:solidFill>
              <a:srgbClr val="20E5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10" name="AutoShape 10"/>
          <p:cNvSpPr/>
          <p:nvPr/>
        </p:nvSpPr>
        <p:spPr>
          <a:xfrm flipH="1" flipV="1">
            <a:off x="2525521" y="2320899"/>
            <a:ext cx="19050" cy="7435073"/>
          </a:xfrm>
          <a:prstGeom prst="line">
            <a:avLst/>
          </a:prstGeom>
          <a:ln w="38100" cap="flat">
            <a:solidFill>
              <a:srgbClr val="20E5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11" name="AutoShape 11"/>
          <p:cNvSpPr/>
          <p:nvPr/>
        </p:nvSpPr>
        <p:spPr>
          <a:xfrm flipH="1">
            <a:off x="2525521" y="2339949"/>
            <a:ext cx="13236958" cy="0"/>
          </a:xfrm>
          <a:prstGeom prst="line">
            <a:avLst/>
          </a:prstGeom>
          <a:ln w="38100" cap="flat">
            <a:solidFill>
              <a:srgbClr val="20E5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12" name="AutoShape 12"/>
          <p:cNvSpPr/>
          <p:nvPr/>
        </p:nvSpPr>
        <p:spPr>
          <a:xfrm flipH="1">
            <a:off x="2525521" y="9755972"/>
            <a:ext cx="13236958" cy="19050"/>
          </a:xfrm>
          <a:prstGeom prst="line">
            <a:avLst/>
          </a:prstGeom>
          <a:ln w="38100" cap="flat">
            <a:solidFill>
              <a:srgbClr val="20E5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89943" y="-186251"/>
            <a:ext cx="8705071" cy="10535334"/>
            <a:chOff x="0" y="0"/>
            <a:chExt cx="2063424" cy="24972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3424" cy="2497264"/>
            </a:xfrm>
            <a:custGeom>
              <a:avLst/>
              <a:gdLst/>
              <a:ahLst/>
              <a:cxnLst/>
              <a:rect l="l" t="t" r="r" b="b"/>
              <a:pathLst>
                <a:path w="2063424" h="2497264">
                  <a:moveTo>
                    <a:pt x="0" y="0"/>
                  </a:moveTo>
                  <a:lnTo>
                    <a:pt x="2063424" y="0"/>
                  </a:lnTo>
                  <a:lnTo>
                    <a:pt x="2063424" y="2497264"/>
                  </a:lnTo>
                  <a:lnTo>
                    <a:pt x="0" y="2497264"/>
                  </a:lnTo>
                  <a:close/>
                </a:path>
              </a:pathLst>
            </a:custGeom>
            <a:solidFill>
              <a:srgbClr val="F1F3F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63424" cy="2535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259300" y="138577"/>
            <a:ext cx="890123" cy="890123"/>
          </a:xfrm>
          <a:custGeom>
            <a:avLst/>
            <a:gdLst/>
            <a:ahLst/>
            <a:cxnLst/>
            <a:rect l="l" t="t" r="r" b="b"/>
            <a:pathLst>
              <a:path w="890123" h="890123">
                <a:moveTo>
                  <a:pt x="0" y="0"/>
                </a:moveTo>
                <a:lnTo>
                  <a:pt x="890123" y="0"/>
                </a:lnTo>
                <a:lnTo>
                  <a:pt x="890123" y="890123"/>
                </a:lnTo>
                <a:lnTo>
                  <a:pt x="0" y="8901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6" name="Group 6"/>
          <p:cNvGrpSpPr/>
          <p:nvPr/>
        </p:nvGrpSpPr>
        <p:grpSpPr>
          <a:xfrm>
            <a:off x="1028700" y="3365282"/>
            <a:ext cx="7307162" cy="2018121"/>
            <a:chOff x="0" y="0"/>
            <a:chExt cx="2362118" cy="652379"/>
          </a:xfrm>
        </p:grpSpPr>
        <p:sp>
          <p:nvSpPr>
            <p:cNvPr id="7" name="Freeform 7"/>
            <p:cNvSpPr/>
            <p:nvPr/>
          </p:nvSpPr>
          <p:spPr>
            <a:xfrm>
              <a:off x="3694" y="0"/>
              <a:ext cx="2354731" cy="652379"/>
            </a:xfrm>
            <a:custGeom>
              <a:avLst/>
              <a:gdLst/>
              <a:ahLst/>
              <a:cxnLst/>
              <a:rect l="l" t="t" r="r" b="b"/>
              <a:pathLst>
                <a:path w="2354731" h="652379">
                  <a:moveTo>
                    <a:pt x="2137213" y="0"/>
                  </a:moveTo>
                  <a:lnTo>
                    <a:pt x="217517" y="0"/>
                  </a:lnTo>
                  <a:cubicBezTo>
                    <a:pt x="206315" y="0"/>
                    <a:pt x="195906" y="5780"/>
                    <a:pt x="189982" y="15288"/>
                  </a:cubicBezTo>
                  <a:lnTo>
                    <a:pt x="5830" y="310902"/>
                  </a:lnTo>
                  <a:cubicBezTo>
                    <a:pt x="0" y="320260"/>
                    <a:pt x="0" y="332119"/>
                    <a:pt x="5830" y="341477"/>
                  </a:cubicBezTo>
                  <a:lnTo>
                    <a:pt x="189982" y="637091"/>
                  </a:lnTo>
                  <a:cubicBezTo>
                    <a:pt x="195906" y="646600"/>
                    <a:pt x="206315" y="652379"/>
                    <a:pt x="217517" y="652379"/>
                  </a:cubicBezTo>
                  <a:lnTo>
                    <a:pt x="2137213" y="652379"/>
                  </a:lnTo>
                  <a:cubicBezTo>
                    <a:pt x="2148415" y="652379"/>
                    <a:pt x="2158825" y="646600"/>
                    <a:pt x="2164748" y="637091"/>
                  </a:cubicBezTo>
                  <a:lnTo>
                    <a:pt x="2348901" y="341477"/>
                  </a:lnTo>
                  <a:cubicBezTo>
                    <a:pt x="2354730" y="332119"/>
                    <a:pt x="2354730" y="320260"/>
                    <a:pt x="2348901" y="310902"/>
                  </a:cubicBezTo>
                  <a:lnTo>
                    <a:pt x="2164748" y="15288"/>
                  </a:lnTo>
                  <a:cubicBezTo>
                    <a:pt x="2158825" y="5780"/>
                    <a:pt x="2148415" y="0"/>
                    <a:pt x="2137213" y="0"/>
                  </a:cubicBezTo>
                  <a:close/>
                </a:path>
              </a:pathLst>
            </a:custGeom>
            <a:solidFill>
              <a:srgbClr val="9CF7E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52400" y="-38100"/>
              <a:ext cx="2057318" cy="690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4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135272" y="2954641"/>
            <a:ext cx="922083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grpSp>
        <p:nvGrpSpPr>
          <p:cNvPr id="10" name="Group 10"/>
          <p:cNvGrpSpPr/>
          <p:nvPr/>
        </p:nvGrpSpPr>
        <p:grpSpPr>
          <a:xfrm>
            <a:off x="1071216" y="5641336"/>
            <a:ext cx="7307162" cy="2018121"/>
            <a:chOff x="0" y="0"/>
            <a:chExt cx="2362118" cy="652379"/>
          </a:xfrm>
        </p:grpSpPr>
        <p:sp>
          <p:nvSpPr>
            <p:cNvPr id="11" name="Freeform 11"/>
            <p:cNvSpPr/>
            <p:nvPr/>
          </p:nvSpPr>
          <p:spPr>
            <a:xfrm>
              <a:off x="3694" y="0"/>
              <a:ext cx="2354731" cy="652379"/>
            </a:xfrm>
            <a:custGeom>
              <a:avLst/>
              <a:gdLst/>
              <a:ahLst/>
              <a:cxnLst/>
              <a:rect l="l" t="t" r="r" b="b"/>
              <a:pathLst>
                <a:path w="2354731" h="652379">
                  <a:moveTo>
                    <a:pt x="2137213" y="0"/>
                  </a:moveTo>
                  <a:lnTo>
                    <a:pt x="217517" y="0"/>
                  </a:lnTo>
                  <a:cubicBezTo>
                    <a:pt x="206315" y="0"/>
                    <a:pt x="195906" y="5780"/>
                    <a:pt x="189982" y="15288"/>
                  </a:cubicBezTo>
                  <a:lnTo>
                    <a:pt x="5830" y="310902"/>
                  </a:lnTo>
                  <a:cubicBezTo>
                    <a:pt x="0" y="320260"/>
                    <a:pt x="0" y="332119"/>
                    <a:pt x="5830" y="341477"/>
                  </a:cubicBezTo>
                  <a:lnTo>
                    <a:pt x="189982" y="637091"/>
                  </a:lnTo>
                  <a:cubicBezTo>
                    <a:pt x="195906" y="646600"/>
                    <a:pt x="206315" y="652379"/>
                    <a:pt x="217517" y="652379"/>
                  </a:cubicBezTo>
                  <a:lnTo>
                    <a:pt x="2137213" y="652379"/>
                  </a:lnTo>
                  <a:cubicBezTo>
                    <a:pt x="2148415" y="652379"/>
                    <a:pt x="2158825" y="646600"/>
                    <a:pt x="2164748" y="637091"/>
                  </a:cubicBezTo>
                  <a:lnTo>
                    <a:pt x="2348901" y="341477"/>
                  </a:lnTo>
                  <a:cubicBezTo>
                    <a:pt x="2354730" y="332119"/>
                    <a:pt x="2354730" y="320260"/>
                    <a:pt x="2348901" y="310902"/>
                  </a:cubicBezTo>
                  <a:lnTo>
                    <a:pt x="2164748" y="15288"/>
                  </a:lnTo>
                  <a:cubicBezTo>
                    <a:pt x="2158825" y="5780"/>
                    <a:pt x="2148415" y="0"/>
                    <a:pt x="2137213" y="0"/>
                  </a:cubicBezTo>
                  <a:close/>
                </a:path>
              </a:pathLst>
            </a:custGeom>
            <a:solidFill>
              <a:srgbClr val="9CE9F7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52400" y="-38100"/>
              <a:ext cx="2057318" cy="690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7920521"/>
            <a:ext cx="7307162" cy="2018121"/>
            <a:chOff x="0" y="0"/>
            <a:chExt cx="2362118" cy="652379"/>
          </a:xfrm>
        </p:grpSpPr>
        <p:sp>
          <p:nvSpPr>
            <p:cNvPr id="14" name="Freeform 14"/>
            <p:cNvSpPr/>
            <p:nvPr/>
          </p:nvSpPr>
          <p:spPr>
            <a:xfrm>
              <a:off x="3694" y="0"/>
              <a:ext cx="2354731" cy="652379"/>
            </a:xfrm>
            <a:custGeom>
              <a:avLst/>
              <a:gdLst/>
              <a:ahLst/>
              <a:cxnLst/>
              <a:rect l="l" t="t" r="r" b="b"/>
              <a:pathLst>
                <a:path w="2354731" h="652379">
                  <a:moveTo>
                    <a:pt x="2137213" y="0"/>
                  </a:moveTo>
                  <a:lnTo>
                    <a:pt x="217517" y="0"/>
                  </a:lnTo>
                  <a:cubicBezTo>
                    <a:pt x="206315" y="0"/>
                    <a:pt x="195906" y="5780"/>
                    <a:pt x="189982" y="15288"/>
                  </a:cubicBezTo>
                  <a:lnTo>
                    <a:pt x="5830" y="310902"/>
                  </a:lnTo>
                  <a:cubicBezTo>
                    <a:pt x="0" y="320260"/>
                    <a:pt x="0" y="332119"/>
                    <a:pt x="5830" y="341477"/>
                  </a:cubicBezTo>
                  <a:lnTo>
                    <a:pt x="189982" y="637091"/>
                  </a:lnTo>
                  <a:cubicBezTo>
                    <a:pt x="195906" y="646600"/>
                    <a:pt x="206315" y="652379"/>
                    <a:pt x="217517" y="652379"/>
                  </a:cubicBezTo>
                  <a:lnTo>
                    <a:pt x="2137213" y="652379"/>
                  </a:lnTo>
                  <a:cubicBezTo>
                    <a:pt x="2148415" y="652379"/>
                    <a:pt x="2158825" y="646600"/>
                    <a:pt x="2164748" y="637091"/>
                  </a:cubicBezTo>
                  <a:lnTo>
                    <a:pt x="2348901" y="341477"/>
                  </a:lnTo>
                  <a:cubicBezTo>
                    <a:pt x="2354730" y="332119"/>
                    <a:pt x="2354730" y="320260"/>
                    <a:pt x="2348901" y="310902"/>
                  </a:cubicBezTo>
                  <a:lnTo>
                    <a:pt x="2164748" y="15288"/>
                  </a:lnTo>
                  <a:cubicBezTo>
                    <a:pt x="2158825" y="5780"/>
                    <a:pt x="2148415" y="0"/>
                    <a:pt x="2137213" y="0"/>
                  </a:cubicBezTo>
                  <a:close/>
                </a:path>
              </a:pathLst>
            </a:custGeom>
            <a:solidFill>
              <a:srgbClr val="B6C9FC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2400" y="-38100"/>
              <a:ext cx="2057318" cy="690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4"/>
                </a:lnSpc>
              </a:pPr>
              <a:endParaRPr/>
            </a:p>
          </p:txBody>
        </p:sp>
      </p:grpSp>
      <p:pic>
        <p:nvPicPr>
          <p:cNvPr id="16" name="Picture 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24064" r="24254"/>
          <a:stretch>
            <a:fillRect/>
          </a:stretch>
        </p:blipFill>
        <p:spPr>
          <a:xfrm>
            <a:off x="9842828" y="1186904"/>
            <a:ext cx="8185273" cy="8908863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48397" y="334584"/>
            <a:ext cx="8707712" cy="243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0"/>
              </a:lnSpc>
              <a:spcBef>
                <a:spcPct val="0"/>
              </a:spcBef>
            </a:pPr>
            <a:r>
              <a:rPr lang="en-US" sz="5000" b="1" spc="425">
                <a:solidFill>
                  <a:srgbClr val="272D45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IV. Creación de la memoria de instrucciones para programas en C.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18381" y="304800"/>
            <a:ext cx="3234167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9"/>
              </a:lnSpc>
            </a:pPr>
            <a:r>
              <a:rPr lang="en-US" sz="4499" b="1" spc="629">
                <a:solidFill>
                  <a:srgbClr val="272D45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PROCESO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99317" y="3850467"/>
            <a:ext cx="5450961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0"/>
              </a:lnSpc>
              <a:spcBef>
                <a:spcPct val="0"/>
              </a:spcBef>
            </a:pPr>
            <a:r>
              <a:rPr lang="en-US" sz="3000" b="1" spc="254">
                <a:solidFill>
                  <a:srgbClr val="272D45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I. Compilar el código en C para obtener el fichero en formato .elf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99317" y="6126521"/>
            <a:ext cx="5450961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0"/>
              </a:lnSpc>
              <a:spcBef>
                <a:spcPct val="0"/>
              </a:spcBef>
            </a:pPr>
            <a:r>
              <a:rPr lang="en-US" sz="3000" b="1" spc="254">
                <a:solidFill>
                  <a:srgbClr val="272D45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II. Obtener los binarios a partir del fichero.elf obtenido en el punto I.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99317" y="8224731"/>
            <a:ext cx="5450961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0"/>
              </a:lnSpc>
              <a:spcBef>
                <a:spcPct val="0"/>
              </a:spcBef>
            </a:pPr>
            <a:r>
              <a:rPr lang="en-US" sz="3000" b="1" spc="254">
                <a:solidFill>
                  <a:srgbClr val="272D45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III. Convertir los binarios a un archivo .mem mediante script de python.</a:t>
            </a:r>
          </a:p>
        </p:txBody>
      </p:sp>
      <p:sp>
        <p:nvSpPr>
          <p:cNvPr id="22" name="AutoShape 22"/>
          <p:cNvSpPr/>
          <p:nvPr/>
        </p:nvSpPr>
        <p:spPr>
          <a:xfrm flipV="1">
            <a:off x="9589943" y="-62084"/>
            <a:ext cx="19050" cy="10411167"/>
          </a:xfrm>
          <a:prstGeom prst="line">
            <a:avLst/>
          </a:prstGeom>
          <a:ln w="38100" cap="flat">
            <a:solidFill>
              <a:srgbClr val="C1C1C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057400"/>
            <a:chOff x="0" y="0"/>
            <a:chExt cx="4816593" cy="5418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1867"/>
            </a:xfrm>
            <a:custGeom>
              <a:avLst/>
              <a:gdLst/>
              <a:ahLst/>
              <a:cxnLst/>
              <a:rect l="l" t="t" r="r" b="b"/>
              <a:pathLst>
                <a:path w="4816592" h="541867">
                  <a:moveTo>
                    <a:pt x="0" y="0"/>
                  </a:moveTo>
                  <a:lnTo>
                    <a:pt x="4816592" y="0"/>
                  </a:lnTo>
                  <a:lnTo>
                    <a:pt x="4816592" y="541867"/>
                  </a:lnTo>
                  <a:lnTo>
                    <a:pt x="0" y="541867"/>
                  </a:lnTo>
                  <a:close/>
                </a:path>
              </a:pathLst>
            </a:custGeom>
            <a:solidFill>
              <a:srgbClr val="10254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579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5559254" y="9258300"/>
            <a:ext cx="10610033" cy="2573576"/>
            <a:chOff x="0" y="0"/>
            <a:chExt cx="14146711" cy="34314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71507" cy="3271507"/>
            </a:xfrm>
            <a:custGeom>
              <a:avLst/>
              <a:gdLst/>
              <a:ahLst/>
              <a:cxnLst/>
              <a:rect l="l" t="t" r="r" b="b"/>
              <a:pathLst>
                <a:path w="3271507" h="3271507">
                  <a:moveTo>
                    <a:pt x="0" y="0"/>
                  </a:moveTo>
                  <a:lnTo>
                    <a:pt x="3271507" y="0"/>
                  </a:lnTo>
                  <a:lnTo>
                    <a:pt x="3271507" y="3271507"/>
                  </a:lnTo>
                  <a:lnTo>
                    <a:pt x="0" y="3271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Freeform 7"/>
            <p:cNvSpPr/>
            <p:nvPr/>
          </p:nvSpPr>
          <p:spPr>
            <a:xfrm>
              <a:off x="3626631" y="679247"/>
              <a:ext cx="3271507" cy="2592260"/>
            </a:xfrm>
            <a:custGeom>
              <a:avLst/>
              <a:gdLst/>
              <a:ahLst/>
              <a:cxnLst/>
              <a:rect l="l" t="t" r="r" b="b"/>
              <a:pathLst>
                <a:path w="3271507" h="2592260">
                  <a:moveTo>
                    <a:pt x="0" y="0"/>
                  </a:moveTo>
                  <a:lnTo>
                    <a:pt x="3271507" y="0"/>
                  </a:lnTo>
                  <a:lnTo>
                    <a:pt x="3271507" y="2592260"/>
                  </a:lnTo>
                  <a:lnTo>
                    <a:pt x="0" y="2592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Freeform 8"/>
            <p:cNvSpPr/>
            <p:nvPr/>
          </p:nvSpPr>
          <p:spPr>
            <a:xfrm>
              <a:off x="7248573" y="159927"/>
              <a:ext cx="3271507" cy="3271507"/>
            </a:xfrm>
            <a:custGeom>
              <a:avLst/>
              <a:gdLst/>
              <a:ahLst/>
              <a:cxnLst/>
              <a:rect l="l" t="t" r="r" b="b"/>
              <a:pathLst>
                <a:path w="3271507" h="3271507">
                  <a:moveTo>
                    <a:pt x="0" y="0"/>
                  </a:moveTo>
                  <a:lnTo>
                    <a:pt x="3271507" y="0"/>
                  </a:lnTo>
                  <a:lnTo>
                    <a:pt x="3271507" y="3271507"/>
                  </a:lnTo>
                  <a:lnTo>
                    <a:pt x="0" y="3271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0875204" y="839174"/>
              <a:ext cx="3271507" cy="2592260"/>
            </a:xfrm>
            <a:custGeom>
              <a:avLst/>
              <a:gdLst/>
              <a:ahLst/>
              <a:cxnLst/>
              <a:rect l="l" t="t" r="r" b="b"/>
              <a:pathLst>
                <a:path w="3271507" h="2592260">
                  <a:moveTo>
                    <a:pt x="0" y="0"/>
                  </a:moveTo>
                  <a:lnTo>
                    <a:pt x="3271507" y="0"/>
                  </a:lnTo>
                  <a:lnTo>
                    <a:pt x="3271507" y="2592260"/>
                  </a:lnTo>
                  <a:lnTo>
                    <a:pt x="0" y="2592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3183699" y="2191392"/>
            <a:ext cx="11920602" cy="791673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85195" y="728038"/>
            <a:ext cx="15117610" cy="734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52"/>
              </a:lnSpc>
              <a:spcBef>
                <a:spcPct val="0"/>
              </a:spcBef>
            </a:pPr>
            <a:r>
              <a:rPr lang="en-US" sz="5739" b="1" spc="487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EJECUCIÓN DEL TEST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555282" y="-6116565"/>
            <a:ext cx="7940195" cy="7579277"/>
          </a:xfrm>
          <a:custGeom>
            <a:avLst/>
            <a:gdLst/>
            <a:ahLst/>
            <a:cxnLst/>
            <a:rect l="l" t="t" r="r" b="b"/>
            <a:pathLst>
              <a:path w="7940195" h="7579277">
                <a:moveTo>
                  <a:pt x="0" y="0"/>
                </a:moveTo>
                <a:lnTo>
                  <a:pt x="7940195" y="0"/>
                </a:lnTo>
                <a:lnTo>
                  <a:pt x="7940195" y="7579277"/>
                </a:lnTo>
                <a:lnTo>
                  <a:pt x="0" y="75792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3" name="Group 13"/>
          <p:cNvGrpSpPr/>
          <p:nvPr/>
        </p:nvGrpSpPr>
        <p:grpSpPr>
          <a:xfrm>
            <a:off x="-923925" y="8779252"/>
            <a:ext cx="1847850" cy="2081447"/>
            <a:chOff x="0" y="0"/>
            <a:chExt cx="486677" cy="548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6677" cy="548200"/>
            </a:xfrm>
            <a:custGeom>
              <a:avLst/>
              <a:gdLst/>
              <a:ahLst/>
              <a:cxnLst/>
              <a:rect l="l" t="t" r="r" b="b"/>
              <a:pathLst>
                <a:path w="486677" h="548200">
                  <a:moveTo>
                    <a:pt x="243338" y="0"/>
                  </a:moveTo>
                  <a:lnTo>
                    <a:pt x="243338" y="0"/>
                  </a:lnTo>
                  <a:cubicBezTo>
                    <a:pt x="377730" y="0"/>
                    <a:pt x="486677" y="108946"/>
                    <a:pt x="486677" y="243338"/>
                  </a:cubicBezTo>
                  <a:lnTo>
                    <a:pt x="486677" y="304862"/>
                  </a:lnTo>
                  <a:cubicBezTo>
                    <a:pt x="486677" y="439254"/>
                    <a:pt x="377730" y="548200"/>
                    <a:pt x="243338" y="548200"/>
                  </a:cubicBezTo>
                  <a:lnTo>
                    <a:pt x="243338" y="548200"/>
                  </a:lnTo>
                  <a:cubicBezTo>
                    <a:pt x="178801" y="548200"/>
                    <a:pt x="116907" y="522563"/>
                    <a:pt x="71272" y="476928"/>
                  </a:cubicBezTo>
                  <a:cubicBezTo>
                    <a:pt x="25637" y="431293"/>
                    <a:pt x="0" y="369399"/>
                    <a:pt x="0" y="304862"/>
                  </a:cubicBezTo>
                  <a:lnTo>
                    <a:pt x="0" y="243338"/>
                  </a:lnTo>
                  <a:cubicBezTo>
                    <a:pt x="0" y="178801"/>
                    <a:pt x="25637" y="116907"/>
                    <a:pt x="71272" y="71272"/>
                  </a:cubicBezTo>
                  <a:cubicBezTo>
                    <a:pt x="116907" y="25637"/>
                    <a:pt x="178801" y="0"/>
                    <a:pt x="243338" y="0"/>
                  </a:cubicBezTo>
                  <a:close/>
                </a:path>
              </a:pathLst>
            </a:custGeom>
            <a:solidFill>
              <a:srgbClr val="76EAD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86677" cy="586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1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603426"/>
            <a:chOff x="0" y="0"/>
            <a:chExt cx="4816593" cy="6856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85676"/>
            </a:xfrm>
            <a:custGeom>
              <a:avLst/>
              <a:gdLst/>
              <a:ahLst/>
              <a:cxnLst/>
              <a:rect l="l" t="t" r="r" b="b"/>
              <a:pathLst>
                <a:path w="4816592" h="685676">
                  <a:moveTo>
                    <a:pt x="0" y="0"/>
                  </a:moveTo>
                  <a:lnTo>
                    <a:pt x="4816592" y="0"/>
                  </a:lnTo>
                  <a:lnTo>
                    <a:pt x="4816592" y="685676"/>
                  </a:lnTo>
                  <a:lnTo>
                    <a:pt x="0" y="685676"/>
                  </a:lnTo>
                  <a:close/>
                </a:path>
              </a:pathLst>
            </a:custGeom>
            <a:solidFill>
              <a:srgbClr val="48BCB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23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6750538" y="9258300"/>
            <a:ext cx="10610033" cy="2573576"/>
            <a:chOff x="0" y="0"/>
            <a:chExt cx="14146711" cy="34314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71507" cy="3271507"/>
            </a:xfrm>
            <a:custGeom>
              <a:avLst/>
              <a:gdLst/>
              <a:ahLst/>
              <a:cxnLst/>
              <a:rect l="l" t="t" r="r" b="b"/>
              <a:pathLst>
                <a:path w="3271507" h="3271507">
                  <a:moveTo>
                    <a:pt x="0" y="0"/>
                  </a:moveTo>
                  <a:lnTo>
                    <a:pt x="3271507" y="0"/>
                  </a:lnTo>
                  <a:lnTo>
                    <a:pt x="3271507" y="3271507"/>
                  </a:lnTo>
                  <a:lnTo>
                    <a:pt x="0" y="3271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Freeform 7"/>
            <p:cNvSpPr/>
            <p:nvPr/>
          </p:nvSpPr>
          <p:spPr>
            <a:xfrm>
              <a:off x="3626631" y="679247"/>
              <a:ext cx="3271507" cy="2592260"/>
            </a:xfrm>
            <a:custGeom>
              <a:avLst/>
              <a:gdLst/>
              <a:ahLst/>
              <a:cxnLst/>
              <a:rect l="l" t="t" r="r" b="b"/>
              <a:pathLst>
                <a:path w="3271507" h="2592260">
                  <a:moveTo>
                    <a:pt x="0" y="0"/>
                  </a:moveTo>
                  <a:lnTo>
                    <a:pt x="3271507" y="0"/>
                  </a:lnTo>
                  <a:lnTo>
                    <a:pt x="3271507" y="2592260"/>
                  </a:lnTo>
                  <a:lnTo>
                    <a:pt x="0" y="2592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Freeform 8"/>
            <p:cNvSpPr/>
            <p:nvPr/>
          </p:nvSpPr>
          <p:spPr>
            <a:xfrm>
              <a:off x="7248573" y="159927"/>
              <a:ext cx="3271507" cy="3271507"/>
            </a:xfrm>
            <a:custGeom>
              <a:avLst/>
              <a:gdLst/>
              <a:ahLst/>
              <a:cxnLst/>
              <a:rect l="l" t="t" r="r" b="b"/>
              <a:pathLst>
                <a:path w="3271507" h="3271507">
                  <a:moveTo>
                    <a:pt x="0" y="0"/>
                  </a:moveTo>
                  <a:lnTo>
                    <a:pt x="3271507" y="0"/>
                  </a:lnTo>
                  <a:lnTo>
                    <a:pt x="3271507" y="3271507"/>
                  </a:lnTo>
                  <a:lnTo>
                    <a:pt x="0" y="3271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0875204" y="839174"/>
              <a:ext cx="3271507" cy="2592260"/>
            </a:xfrm>
            <a:custGeom>
              <a:avLst/>
              <a:gdLst/>
              <a:ahLst/>
              <a:cxnLst/>
              <a:rect l="l" t="t" r="r" b="b"/>
              <a:pathLst>
                <a:path w="3271507" h="2592260">
                  <a:moveTo>
                    <a:pt x="0" y="0"/>
                  </a:moveTo>
                  <a:lnTo>
                    <a:pt x="3271507" y="0"/>
                  </a:lnTo>
                  <a:lnTo>
                    <a:pt x="3271507" y="2592260"/>
                  </a:lnTo>
                  <a:lnTo>
                    <a:pt x="0" y="2592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62624" y="3165761"/>
            <a:ext cx="47625" cy="6433856"/>
            <a:chOff x="0" y="0"/>
            <a:chExt cx="12543" cy="16945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43" cy="1694513"/>
            </a:xfrm>
            <a:custGeom>
              <a:avLst/>
              <a:gdLst/>
              <a:ahLst/>
              <a:cxnLst/>
              <a:rect l="l" t="t" r="r" b="b"/>
              <a:pathLst>
                <a:path w="12543" h="1694513">
                  <a:moveTo>
                    <a:pt x="0" y="0"/>
                  </a:moveTo>
                  <a:lnTo>
                    <a:pt x="12543" y="0"/>
                  </a:lnTo>
                  <a:lnTo>
                    <a:pt x="12543" y="1694513"/>
                  </a:lnTo>
                  <a:lnTo>
                    <a:pt x="0" y="1694513"/>
                  </a:lnTo>
                  <a:close/>
                </a:path>
              </a:pathLst>
            </a:custGeom>
            <a:solidFill>
              <a:srgbClr val="4969C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2543" cy="1742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144000" y="3470747"/>
            <a:ext cx="8891427" cy="5823884"/>
          </a:xfrm>
          <a:custGeom>
            <a:avLst/>
            <a:gdLst/>
            <a:ahLst/>
            <a:cxnLst/>
            <a:rect l="l" t="t" r="r" b="b"/>
            <a:pathLst>
              <a:path w="8891427" h="5823884">
                <a:moveTo>
                  <a:pt x="0" y="0"/>
                </a:moveTo>
                <a:lnTo>
                  <a:pt x="8891427" y="0"/>
                </a:lnTo>
                <a:lnTo>
                  <a:pt x="8891427" y="5823884"/>
                </a:lnTo>
                <a:lnTo>
                  <a:pt x="0" y="5823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" name="Freeform 14"/>
          <p:cNvSpPr/>
          <p:nvPr/>
        </p:nvSpPr>
        <p:spPr>
          <a:xfrm>
            <a:off x="1282165" y="2746456"/>
            <a:ext cx="6131114" cy="7272467"/>
          </a:xfrm>
          <a:custGeom>
            <a:avLst/>
            <a:gdLst/>
            <a:ahLst/>
            <a:cxnLst/>
            <a:rect l="l" t="t" r="r" b="b"/>
            <a:pathLst>
              <a:path w="6131114" h="7272467">
                <a:moveTo>
                  <a:pt x="0" y="0"/>
                </a:moveTo>
                <a:lnTo>
                  <a:pt x="6131113" y="0"/>
                </a:lnTo>
                <a:lnTo>
                  <a:pt x="6131113" y="7272466"/>
                </a:lnTo>
                <a:lnTo>
                  <a:pt x="0" y="72724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5" name="TextBox 15"/>
          <p:cNvSpPr txBox="1"/>
          <p:nvPr/>
        </p:nvSpPr>
        <p:spPr>
          <a:xfrm>
            <a:off x="2537280" y="658151"/>
            <a:ext cx="12760389" cy="142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52"/>
              </a:lnSpc>
              <a:spcBef>
                <a:spcPct val="0"/>
              </a:spcBef>
            </a:pPr>
            <a:r>
              <a:rPr lang="en-US" sz="5739" b="1" spc="487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V. Carga y prueba de tareas básicas de automoción e IA.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6750538" y="9258300"/>
            <a:ext cx="10610033" cy="2573576"/>
            <a:chOff x="0" y="0"/>
            <a:chExt cx="14146711" cy="34314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71507" cy="3271507"/>
            </a:xfrm>
            <a:custGeom>
              <a:avLst/>
              <a:gdLst/>
              <a:ahLst/>
              <a:cxnLst/>
              <a:rect l="l" t="t" r="r" b="b"/>
              <a:pathLst>
                <a:path w="3271507" h="3271507">
                  <a:moveTo>
                    <a:pt x="0" y="0"/>
                  </a:moveTo>
                  <a:lnTo>
                    <a:pt x="3271507" y="0"/>
                  </a:lnTo>
                  <a:lnTo>
                    <a:pt x="3271507" y="3271507"/>
                  </a:lnTo>
                  <a:lnTo>
                    <a:pt x="0" y="3271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626631" y="679247"/>
              <a:ext cx="3271507" cy="2592260"/>
            </a:xfrm>
            <a:custGeom>
              <a:avLst/>
              <a:gdLst/>
              <a:ahLst/>
              <a:cxnLst/>
              <a:rect l="l" t="t" r="r" b="b"/>
              <a:pathLst>
                <a:path w="3271507" h="2592260">
                  <a:moveTo>
                    <a:pt x="0" y="0"/>
                  </a:moveTo>
                  <a:lnTo>
                    <a:pt x="3271507" y="0"/>
                  </a:lnTo>
                  <a:lnTo>
                    <a:pt x="3271507" y="2592260"/>
                  </a:lnTo>
                  <a:lnTo>
                    <a:pt x="0" y="2592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Freeform 5"/>
            <p:cNvSpPr/>
            <p:nvPr/>
          </p:nvSpPr>
          <p:spPr>
            <a:xfrm>
              <a:off x="7248573" y="159927"/>
              <a:ext cx="3271507" cy="3271507"/>
            </a:xfrm>
            <a:custGeom>
              <a:avLst/>
              <a:gdLst/>
              <a:ahLst/>
              <a:cxnLst/>
              <a:rect l="l" t="t" r="r" b="b"/>
              <a:pathLst>
                <a:path w="3271507" h="3271507">
                  <a:moveTo>
                    <a:pt x="0" y="0"/>
                  </a:moveTo>
                  <a:lnTo>
                    <a:pt x="3271507" y="0"/>
                  </a:lnTo>
                  <a:lnTo>
                    <a:pt x="3271507" y="3271507"/>
                  </a:lnTo>
                  <a:lnTo>
                    <a:pt x="0" y="3271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875204" y="839174"/>
              <a:ext cx="3271507" cy="2592260"/>
            </a:xfrm>
            <a:custGeom>
              <a:avLst/>
              <a:gdLst/>
              <a:ahLst/>
              <a:cxnLst/>
              <a:rect l="l" t="t" r="r" b="b"/>
              <a:pathLst>
                <a:path w="3271507" h="2592260">
                  <a:moveTo>
                    <a:pt x="0" y="0"/>
                  </a:moveTo>
                  <a:lnTo>
                    <a:pt x="3271507" y="0"/>
                  </a:lnTo>
                  <a:lnTo>
                    <a:pt x="3271507" y="2592260"/>
                  </a:lnTo>
                  <a:lnTo>
                    <a:pt x="0" y="2592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20188" y="800582"/>
            <a:ext cx="48046" cy="9066033"/>
            <a:chOff x="0" y="0"/>
            <a:chExt cx="12654" cy="23877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654" cy="2387762"/>
            </a:xfrm>
            <a:custGeom>
              <a:avLst/>
              <a:gdLst/>
              <a:ahLst/>
              <a:cxnLst/>
              <a:rect l="l" t="t" r="r" b="b"/>
              <a:pathLst>
                <a:path w="12654" h="2387762">
                  <a:moveTo>
                    <a:pt x="0" y="0"/>
                  </a:moveTo>
                  <a:lnTo>
                    <a:pt x="12654" y="0"/>
                  </a:lnTo>
                  <a:lnTo>
                    <a:pt x="12654" y="2387762"/>
                  </a:lnTo>
                  <a:lnTo>
                    <a:pt x="0" y="2387762"/>
                  </a:lnTo>
                  <a:close/>
                </a:path>
              </a:pathLst>
            </a:custGeom>
            <a:solidFill>
              <a:srgbClr val="4969C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2654" cy="2435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5934659" y="8587004"/>
            <a:ext cx="7940195" cy="7579277"/>
          </a:xfrm>
          <a:custGeom>
            <a:avLst/>
            <a:gdLst/>
            <a:ahLst/>
            <a:cxnLst/>
            <a:rect l="l" t="t" r="r" b="b"/>
            <a:pathLst>
              <a:path w="7940195" h="7579277">
                <a:moveTo>
                  <a:pt x="0" y="0"/>
                </a:moveTo>
                <a:lnTo>
                  <a:pt x="7940195" y="0"/>
                </a:lnTo>
                <a:lnTo>
                  <a:pt x="7940195" y="7579277"/>
                </a:lnTo>
                <a:lnTo>
                  <a:pt x="0" y="75792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1" name="Group 11"/>
          <p:cNvGrpSpPr/>
          <p:nvPr/>
        </p:nvGrpSpPr>
        <p:grpSpPr>
          <a:xfrm rot="-5400000">
            <a:off x="9144421" y="-7491412"/>
            <a:ext cx="47625" cy="18288000"/>
            <a:chOff x="0" y="0"/>
            <a:chExt cx="12543" cy="48165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43" cy="4816592"/>
            </a:xfrm>
            <a:custGeom>
              <a:avLst/>
              <a:gdLst/>
              <a:ahLst/>
              <a:cxnLst/>
              <a:rect l="l" t="t" r="r" b="b"/>
              <a:pathLst>
                <a:path w="12543" h="4816592">
                  <a:moveTo>
                    <a:pt x="0" y="0"/>
                  </a:moveTo>
                  <a:lnTo>
                    <a:pt x="12543" y="0"/>
                  </a:lnTo>
                  <a:lnTo>
                    <a:pt x="1254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0A326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543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pic>
        <p:nvPicPr>
          <p:cNvPr id="14" name="Picture 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26852" r="26852"/>
          <a:stretch>
            <a:fillRect/>
          </a:stretch>
        </p:blipFill>
        <p:spPr>
          <a:xfrm>
            <a:off x="1270072" y="1924556"/>
            <a:ext cx="6772997" cy="8229600"/>
          </a:xfrm>
          <a:prstGeom prst="rect">
            <a:avLst/>
          </a:prstGeom>
        </p:spPr>
      </p:pic>
      <p:pic>
        <p:nvPicPr>
          <p:cNvPr id="15" name="Picture 1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rcRect l="932" r="932"/>
          <a:stretch>
            <a:fillRect/>
          </a:stretch>
        </p:blipFill>
        <p:spPr>
          <a:xfrm>
            <a:off x="10244559" y="1924556"/>
            <a:ext cx="6772997" cy="8229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70072" y="142875"/>
            <a:ext cx="6275744" cy="144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9"/>
              </a:lnSpc>
            </a:pPr>
            <a:r>
              <a:rPr lang="en-US" sz="4499" b="1" spc="629">
                <a:solidFill>
                  <a:srgbClr val="272D4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ECU, PRUEBA DE AUTOMOCIÓN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48596" y="180975"/>
            <a:ext cx="6210704" cy="144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9"/>
              </a:lnSpc>
            </a:pPr>
            <a:r>
              <a:rPr lang="en-US" sz="4499" b="1" spc="629">
                <a:solidFill>
                  <a:srgbClr val="272D4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PERCEPTRÓN, PRUEBA DE IA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-923925" y="-923925"/>
            <a:ext cx="1847850" cy="1847850"/>
            <a:chOff x="0" y="0"/>
            <a:chExt cx="486677" cy="486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86677" cy="486677"/>
            </a:xfrm>
            <a:custGeom>
              <a:avLst/>
              <a:gdLst/>
              <a:ahLst/>
              <a:cxnLst/>
              <a:rect l="l" t="t" r="r" b="b"/>
              <a:pathLst>
                <a:path w="486677" h="486677">
                  <a:moveTo>
                    <a:pt x="243338" y="0"/>
                  </a:moveTo>
                  <a:lnTo>
                    <a:pt x="243338" y="0"/>
                  </a:lnTo>
                  <a:cubicBezTo>
                    <a:pt x="377730" y="0"/>
                    <a:pt x="486677" y="108946"/>
                    <a:pt x="486677" y="243338"/>
                  </a:cubicBezTo>
                  <a:lnTo>
                    <a:pt x="486677" y="243338"/>
                  </a:lnTo>
                  <a:cubicBezTo>
                    <a:pt x="486677" y="307876"/>
                    <a:pt x="461039" y="369770"/>
                    <a:pt x="415404" y="415404"/>
                  </a:cubicBezTo>
                  <a:cubicBezTo>
                    <a:pt x="369770" y="461039"/>
                    <a:pt x="307876" y="486677"/>
                    <a:pt x="243338" y="486677"/>
                  </a:cubicBezTo>
                  <a:lnTo>
                    <a:pt x="243338" y="486677"/>
                  </a:lnTo>
                  <a:cubicBezTo>
                    <a:pt x="178801" y="486677"/>
                    <a:pt x="116907" y="461039"/>
                    <a:pt x="71272" y="415404"/>
                  </a:cubicBezTo>
                  <a:cubicBezTo>
                    <a:pt x="25637" y="369770"/>
                    <a:pt x="0" y="307876"/>
                    <a:pt x="0" y="243338"/>
                  </a:cubicBezTo>
                  <a:lnTo>
                    <a:pt x="0" y="243338"/>
                  </a:lnTo>
                  <a:cubicBezTo>
                    <a:pt x="0" y="178801"/>
                    <a:pt x="25637" y="116907"/>
                    <a:pt x="71272" y="71272"/>
                  </a:cubicBezTo>
                  <a:cubicBezTo>
                    <a:pt x="116907" y="25637"/>
                    <a:pt x="178801" y="0"/>
                    <a:pt x="243338" y="0"/>
                  </a:cubicBezTo>
                  <a:close/>
                </a:path>
              </a:pathLst>
            </a:custGeom>
            <a:solidFill>
              <a:srgbClr val="76EAD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86677" cy="524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1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5400000" flipH="1" flipV="1">
            <a:off x="12132884" y="5313754"/>
            <a:ext cx="13159257" cy="2220625"/>
          </a:xfrm>
          <a:custGeom>
            <a:avLst/>
            <a:gdLst/>
            <a:ahLst/>
            <a:cxnLst/>
            <a:rect l="l" t="t" r="r" b="b"/>
            <a:pathLst>
              <a:path w="13159257" h="2220625">
                <a:moveTo>
                  <a:pt x="13159257" y="2220624"/>
                </a:moveTo>
                <a:lnTo>
                  <a:pt x="0" y="2220624"/>
                </a:lnTo>
                <a:lnTo>
                  <a:pt x="0" y="0"/>
                </a:lnTo>
                <a:lnTo>
                  <a:pt x="13159257" y="0"/>
                </a:lnTo>
                <a:lnTo>
                  <a:pt x="13159257" y="2220624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100000">
                <p:cTn id="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6592750" y="-5780272"/>
            <a:ext cx="7940195" cy="7579277"/>
          </a:xfrm>
          <a:custGeom>
            <a:avLst/>
            <a:gdLst/>
            <a:ahLst/>
            <a:cxnLst/>
            <a:rect l="l" t="t" r="r" b="b"/>
            <a:pathLst>
              <a:path w="7940195" h="7579277">
                <a:moveTo>
                  <a:pt x="0" y="0"/>
                </a:moveTo>
                <a:lnTo>
                  <a:pt x="7940195" y="0"/>
                </a:lnTo>
                <a:lnTo>
                  <a:pt x="7940195" y="7579277"/>
                </a:lnTo>
                <a:lnTo>
                  <a:pt x="0" y="7579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>
            <a:off x="1604862" y="1897430"/>
            <a:ext cx="1523054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24"/>
              </a:lnSpc>
              <a:spcBef>
                <a:spcPct val="0"/>
              </a:spcBef>
            </a:pPr>
            <a:r>
              <a:rPr lang="en-US" sz="7499" b="1" spc="637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FIN DE LA PRESENTACIÓN</a:t>
            </a:r>
          </a:p>
        </p:txBody>
      </p:sp>
      <p:sp>
        <p:nvSpPr>
          <p:cNvPr id="4" name="Freeform 4"/>
          <p:cNvSpPr/>
          <p:nvPr/>
        </p:nvSpPr>
        <p:spPr>
          <a:xfrm rot="-5400000" flipH="1" flipV="1">
            <a:off x="-6661241" y="4556247"/>
            <a:ext cx="13159257" cy="2220625"/>
          </a:xfrm>
          <a:custGeom>
            <a:avLst/>
            <a:gdLst/>
            <a:ahLst/>
            <a:cxnLst/>
            <a:rect l="l" t="t" r="r" b="b"/>
            <a:pathLst>
              <a:path w="13159257" h="2220625">
                <a:moveTo>
                  <a:pt x="13159257" y="2220625"/>
                </a:moveTo>
                <a:lnTo>
                  <a:pt x="0" y="2220625"/>
                </a:lnTo>
                <a:lnTo>
                  <a:pt x="0" y="0"/>
                </a:lnTo>
                <a:lnTo>
                  <a:pt x="13159257" y="0"/>
                </a:lnTo>
                <a:lnTo>
                  <a:pt x="13159257" y="2220625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5" name="Group 5"/>
          <p:cNvGrpSpPr/>
          <p:nvPr/>
        </p:nvGrpSpPr>
        <p:grpSpPr>
          <a:xfrm>
            <a:off x="16335375" y="9794072"/>
            <a:ext cx="1847850" cy="1847850"/>
            <a:chOff x="0" y="0"/>
            <a:chExt cx="486677" cy="486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6677" cy="486677"/>
            </a:xfrm>
            <a:custGeom>
              <a:avLst/>
              <a:gdLst/>
              <a:ahLst/>
              <a:cxnLst/>
              <a:rect l="l" t="t" r="r" b="b"/>
              <a:pathLst>
                <a:path w="486677" h="486677">
                  <a:moveTo>
                    <a:pt x="243338" y="0"/>
                  </a:moveTo>
                  <a:lnTo>
                    <a:pt x="243338" y="0"/>
                  </a:lnTo>
                  <a:cubicBezTo>
                    <a:pt x="377730" y="0"/>
                    <a:pt x="486677" y="108946"/>
                    <a:pt x="486677" y="243338"/>
                  </a:cubicBezTo>
                  <a:lnTo>
                    <a:pt x="486677" y="243338"/>
                  </a:lnTo>
                  <a:cubicBezTo>
                    <a:pt x="486677" y="307876"/>
                    <a:pt x="461039" y="369770"/>
                    <a:pt x="415404" y="415404"/>
                  </a:cubicBezTo>
                  <a:cubicBezTo>
                    <a:pt x="369770" y="461039"/>
                    <a:pt x="307876" y="486677"/>
                    <a:pt x="243338" y="486677"/>
                  </a:cubicBezTo>
                  <a:lnTo>
                    <a:pt x="243338" y="486677"/>
                  </a:lnTo>
                  <a:cubicBezTo>
                    <a:pt x="178801" y="486677"/>
                    <a:pt x="116907" y="461039"/>
                    <a:pt x="71272" y="415404"/>
                  </a:cubicBezTo>
                  <a:cubicBezTo>
                    <a:pt x="25637" y="369770"/>
                    <a:pt x="0" y="307876"/>
                    <a:pt x="0" y="243338"/>
                  </a:cubicBezTo>
                  <a:lnTo>
                    <a:pt x="0" y="243338"/>
                  </a:lnTo>
                  <a:cubicBezTo>
                    <a:pt x="0" y="178801"/>
                    <a:pt x="25637" y="116907"/>
                    <a:pt x="71272" y="71272"/>
                  </a:cubicBezTo>
                  <a:cubicBezTo>
                    <a:pt x="116907" y="25637"/>
                    <a:pt x="178801" y="0"/>
                    <a:pt x="243338" y="0"/>
                  </a:cubicBezTo>
                  <a:close/>
                </a:path>
              </a:pathLst>
            </a:custGeom>
            <a:solidFill>
              <a:srgbClr val="76EAD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6677" cy="524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9023585" y="-2590280"/>
            <a:ext cx="164790" cy="11064259"/>
            <a:chOff x="0" y="0"/>
            <a:chExt cx="43401" cy="29140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401" cy="2914043"/>
            </a:xfrm>
            <a:custGeom>
              <a:avLst/>
              <a:gdLst/>
              <a:ahLst/>
              <a:cxnLst/>
              <a:rect l="l" t="t" r="r" b="b"/>
              <a:pathLst>
                <a:path w="43401" h="2914043">
                  <a:moveTo>
                    <a:pt x="0" y="0"/>
                  </a:moveTo>
                  <a:lnTo>
                    <a:pt x="43401" y="0"/>
                  </a:lnTo>
                  <a:lnTo>
                    <a:pt x="43401" y="2914043"/>
                  </a:lnTo>
                  <a:lnTo>
                    <a:pt x="0" y="2914043"/>
                  </a:lnTo>
                  <a:close/>
                </a:path>
              </a:pathLst>
            </a:custGeom>
            <a:solidFill>
              <a:srgbClr val="F1F3F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3401" cy="2961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40648" y="4103470"/>
            <a:ext cx="15806704" cy="4551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42" lvl="1" indent="-485771" algn="l">
              <a:lnSpc>
                <a:spcPts val="4274"/>
              </a:lnSpc>
              <a:buFont typeface="Arial"/>
              <a:buChar char="•"/>
            </a:pPr>
            <a:r>
              <a:rPr lang="en-US" sz="4499" b="1" spc="382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Para más información respecto al proyecto, véase el contenido en el siguiente enlace:</a:t>
            </a:r>
          </a:p>
          <a:p>
            <a:pPr algn="l">
              <a:lnSpc>
                <a:spcPts val="2375"/>
              </a:lnSpc>
            </a:pPr>
            <a:endParaRPr lang="en-US" sz="4499" b="1" spc="382">
              <a:solidFill>
                <a:srgbClr val="FFFFFF"/>
              </a:solidFill>
              <a:latin typeface="TT Commons Pro Bold"/>
              <a:ea typeface="TT Commons Pro Bold"/>
              <a:cs typeface="TT Commons Pro Bold"/>
              <a:sym typeface="TT Commons Pro Bold"/>
            </a:endParaRPr>
          </a:p>
          <a:p>
            <a:pPr algn="l">
              <a:lnSpc>
                <a:spcPts val="3609"/>
              </a:lnSpc>
            </a:pPr>
            <a:r>
              <a:rPr lang="en-US" sz="3799" b="1" spc="322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      </a:t>
            </a:r>
            <a:r>
              <a:rPr lang="en-US" sz="3799" u="sng" spc="322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https://github.com/ivanperezdiaz829/riscv-fpga-processor</a:t>
            </a:r>
          </a:p>
          <a:p>
            <a:pPr algn="l">
              <a:lnSpc>
                <a:spcPts val="2375"/>
              </a:lnSpc>
            </a:pPr>
            <a:endParaRPr lang="en-US" sz="3799" u="sng" spc="322">
              <a:solidFill>
                <a:srgbClr val="FFFFFF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  <a:p>
            <a:pPr algn="l">
              <a:lnSpc>
                <a:spcPts val="2375"/>
              </a:lnSpc>
            </a:pPr>
            <a:endParaRPr lang="en-US" sz="3799" u="sng" spc="322">
              <a:solidFill>
                <a:srgbClr val="FFFFFF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  <a:p>
            <a:pPr algn="l">
              <a:lnSpc>
                <a:spcPts val="2375"/>
              </a:lnSpc>
            </a:pPr>
            <a:endParaRPr lang="en-US" sz="3799" u="sng" spc="322">
              <a:solidFill>
                <a:srgbClr val="FFFFFF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  <a:p>
            <a:pPr marL="971542" lvl="1" indent="-485771" algn="l">
              <a:lnSpc>
                <a:spcPts val="4274"/>
              </a:lnSpc>
              <a:buFont typeface="Arial"/>
              <a:buChar char="•"/>
            </a:pPr>
            <a:r>
              <a:rPr lang="en-US" sz="4499" b="1" spc="382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Cualquier duda acerca del mismo, correo de contacto:</a:t>
            </a:r>
          </a:p>
          <a:p>
            <a:pPr algn="l">
              <a:lnSpc>
                <a:spcPts val="2375"/>
              </a:lnSpc>
            </a:pPr>
            <a:endParaRPr lang="en-US" sz="4499" b="1" spc="382">
              <a:solidFill>
                <a:srgbClr val="FFFFFF"/>
              </a:solidFill>
              <a:latin typeface="TT Commons Pro Bold"/>
              <a:ea typeface="TT Commons Pro Bold"/>
              <a:cs typeface="TT Commons Pro Bold"/>
              <a:sym typeface="TT Commons Pro Bold"/>
            </a:endParaRPr>
          </a:p>
          <a:p>
            <a:pPr algn="l">
              <a:lnSpc>
                <a:spcPts val="3609"/>
              </a:lnSpc>
            </a:pPr>
            <a:r>
              <a:rPr lang="en-US" sz="3799" b="1" spc="322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     </a:t>
            </a:r>
            <a:r>
              <a:rPr lang="en-US" sz="3799" spc="322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ivanperezdiaz829@gmail.com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17800" y="0"/>
            <a:ext cx="5085100" cy="5143500"/>
            <a:chOff x="0" y="0"/>
            <a:chExt cx="1205357" cy="1219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5357" cy="1219200"/>
            </a:xfrm>
            <a:custGeom>
              <a:avLst/>
              <a:gdLst/>
              <a:ahLst/>
              <a:cxnLst/>
              <a:rect l="l" t="t" r="r" b="b"/>
              <a:pathLst>
                <a:path w="1205357" h="1219200">
                  <a:moveTo>
                    <a:pt x="0" y="0"/>
                  </a:moveTo>
                  <a:lnTo>
                    <a:pt x="1205357" y="0"/>
                  </a:lnTo>
                  <a:lnTo>
                    <a:pt x="1205357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10254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05357" cy="1257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02900" y="0"/>
            <a:ext cx="5085100" cy="5143500"/>
            <a:chOff x="0" y="0"/>
            <a:chExt cx="1205357" cy="1219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5357" cy="1219200"/>
            </a:xfrm>
            <a:custGeom>
              <a:avLst/>
              <a:gdLst/>
              <a:ahLst/>
              <a:cxnLst/>
              <a:rect l="l" t="t" r="r" b="b"/>
              <a:pathLst>
                <a:path w="1205357" h="1219200">
                  <a:moveTo>
                    <a:pt x="0" y="0"/>
                  </a:moveTo>
                  <a:lnTo>
                    <a:pt x="1205357" y="0"/>
                  </a:lnTo>
                  <a:lnTo>
                    <a:pt x="1205357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4969C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05357" cy="1257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2456747" y="4304423"/>
            <a:ext cx="7175307" cy="6849156"/>
          </a:xfrm>
          <a:custGeom>
            <a:avLst/>
            <a:gdLst/>
            <a:ahLst/>
            <a:cxnLst/>
            <a:rect l="l" t="t" r="r" b="b"/>
            <a:pathLst>
              <a:path w="7175307" h="6849156">
                <a:moveTo>
                  <a:pt x="0" y="0"/>
                </a:moveTo>
                <a:lnTo>
                  <a:pt x="7175307" y="0"/>
                </a:lnTo>
                <a:lnTo>
                  <a:pt x="7175307" y="6849156"/>
                </a:lnTo>
                <a:lnTo>
                  <a:pt x="0" y="6849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9" name="Group 9"/>
          <p:cNvGrpSpPr/>
          <p:nvPr/>
        </p:nvGrpSpPr>
        <p:grpSpPr>
          <a:xfrm>
            <a:off x="8117800" y="5143500"/>
            <a:ext cx="5085100" cy="5143500"/>
            <a:chOff x="0" y="0"/>
            <a:chExt cx="1205357" cy="1219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05357" cy="1219200"/>
            </a:xfrm>
            <a:custGeom>
              <a:avLst/>
              <a:gdLst/>
              <a:ahLst/>
              <a:cxnLst/>
              <a:rect l="l" t="t" r="r" b="b"/>
              <a:pathLst>
                <a:path w="1205357" h="1219200">
                  <a:moveTo>
                    <a:pt x="0" y="0"/>
                  </a:moveTo>
                  <a:lnTo>
                    <a:pt x="1205357" y="0"/>
                  </a:lnTo>
                  <a:lnTo>
                    <a:pt x="1205357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4CC1B6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05357" cy="1257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202900" y="5143500"/>
            <a:ext cx="5085100" cy="5143500"/>
            <a:chOff x="0" y="0"/>
            <a:chExt cx="1205357" cy="1219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05357" cy="1219200"/>
            </a:xfrm>
            <a:custGeom>
              <a:avLst/>
              <a:gdLst/>
              <a:ahLst/>
              <a:cxnLst/>
              <a:rect l="l" t="t" r="r" b="b"/>
              <a:pathLst>
                <a:path w="1205357" h="1219200">
                  <a:moveTo>
                    <a:pt x="0" y="0"/>
                  </a:moveTo>
                  <a:lnTo>
                    <a:pt x="1205357" y="0"/>
                  </a:lnTo>
                  <a:lnTo>
                    <a:pt x="1205357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988C8C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05357" cy="1257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98865" y="1674507"/>
            <a:ext cx="6885510" cy="1026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36"/>
              </a:lnSpc>
              <a:spcBef>
                <a:spcPct val="0"/>
              </a:spcBef>
            </a:pPr>
            <a:r>
              <a:rPr lang="en-US" sz="8037" b="1" spc="-128">
                <a:solidFill>
                  <a:srgbClr val="272D45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Objetivos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93063" y="1618720"/>
            <a:ext cx="3834770" cy="1887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91"/>
              </a:lnSpc>
              <a:spcBef>
                <a:spcPct val="0"/>
              </a:spcBef>
            </a:pPr>
            <a:r>
              <a:rPr lang="en-US" sz="2916" spc="55">
                <a:solidFill>
                  <a:srgbClr val="FFFFFF"/>
                </a:solidFill>
                <a:latin typeface="TT Commons Pro Expanded"/>
                <a:ea typeface="TT Commons Pro Expanded"/>
                <a:cs typeface="TT Commons Pro Expanded"/>
                <a:sym typeface="TT Commons Pro Expanded"/>
              </a:rPr>
              <a:t>Diseñar la microarquitectura de un procesador RISC-V.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99349" y="1070646"/>
            <a:ext cx="3322002" cy="41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422" b="1" spc="205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I.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37298" y="1464957"/>
            <a:ext cx="3601694" cy="283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95"/>
              </a:lnSpc>
              <a:spcBef>
                <a:spcPct val="0"/>
              </a:spcBef>
            </a:pPr>
            <a:r>
              <a:rPr lang="en-US" sz="2919" spc="55">
                <a:solidFill>
                  <a:srgbClr val="FFFFFF"/>
                </a:solidFill>
                <a:latin typeface="TT Commons Pro Expanded"/>
                <a:ea typeface="TT Commons Pro Expanded"/>
                <a:cs typeface="TT Commons Pro Expanded"/>
                <a:sym typeface="TT Commons Pro Expanded"/>
              </a:rPr>
              <a:t>S</a:t>
            </a:r>
            <a:r>
              <a:rPr lang="en-US" sz="2919" u="none" strike="noStrike" spc="55">
                <a:solidFill>
                  <a:srgbClr val="FFFFFF"/>
                </a:solidFill>
                <a:latin typeface="TT Commons Pro Expanded"/>
                <a:ea typeface="TT Commons Pro Expanded"/>
                <a:cs typeface="TT Commons Pro Expanded"/>
                <a:sym typeface="TT Commons Pro Expanded"/>
              </a:rPr>
              <a:t>imular el funcionamiento del procesador con diferentes programas (testbench).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937298" y="981075"/>
            <a:ext cx="3322002" cy="41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422" b="1" spc="205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II.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93063" y="6780762"/>
            <a:ext cx="4203551" cy="236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95"/>
              </a:lnSpc>
              <a:spcBef>
                <a:spcPct val="0"/>
              </a:spcBef>
            </a:pPr>
            <a:r>
              <a:rPr lang="en-US" sz="2919" spc="55">
                <a:solidFill>
                  <a:srgbClr val="FFFFFF"/>
                </a:solidFill>
                <a:latin typeface="TT Commons Pro Expanded"/>
                <a:ea typeface="TT Commons Pro Expanded"/>
                <a:cs typeface="TT Commons Pro Expanded"/>
                <a:sym typeface="TT Commons Pro Expanded"/>
              </a:rPr>
              <a:t>C</a:t>
            </a:r>
            <a:r>
              <a:rPr lang="en-US" sz="2919" u="none" strike="noStrike" spc="55">
                <a:solidFill>
                  <a:srgbClr val="FFFFFF"/>
                </a:solidFill>
                <a:latin typeface="TT Commons Pro Expanded"/>
                <a:ea typeface="TT Commons Pro Expanded"/>
                <a:cs typeface="TT Commons Pro Expanded"/>
                <a:sym typeface="TT Commons Pro Expanded"/>
              </a:rPr>
              <a:t>argar y validar el funcionamiento de un programa en código C sobre la FPGA.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99349" y="6234051"/>
            <a:ext cx="3322002" cy="41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422" b="1" spc="205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IV.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077143" y="6656959"/>
            <a:ext cx="3678190" cy="283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95"/>
              </a:lnSpc>
              <a:spcBef>
                <a:spcPct val="0"/>
              </a:spcBef>
            </a:pPr>
            <a:r>
              <a:rPr lang="en-US" sz="2919" spc="55">
                <a:solidFill>
                  <a:srgbClr val="FFFFFF"/>
                </a:solidFill>
                <a:latin typeface="TT Commons Pro Expanded"/>
                <a:ea typeface="TT Commons Pro Expanded"/>
                <a:cs typeface="TT Commons Pro Expanded"/>
                <a:sym typeface="TT Commons Pro Expanded"/>
              </a:rPr>
              <a:t>Eva</a:t>
            </a:r>
            <a:r>
              <a:rPr lang="en-US" sz="2919" u="none" strike="noStrike" spc="55">
                <a:solidFill>
                  <a:srgbClr val="FFFFFF"/>
                </a:solidFill>
                <a:latin typeface="TT Commons Pro Expanded"/>
                <a:ea typeface="TT Commons Pro Expanded"/>
                <a:cs typeface="TT Commons Pro Expanded"/>
                <a:sym typeface="TT Commons Pro Expanded"/>
              </a:rPr>
              <a:t>luar el funcionamiento del procesador en programas representativos de varios sectores.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077143" y="6234051"/>
            <a:ext cx="3322002" cy="41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422" b="1" spc="205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V.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3032700" y="5143500"/>
            <a:ext cx="5085100" cy="5143500"/>
            <a:chOff x="0" y="0"/>
            <a:chExt cx="1205357" cy="12192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05357" cy="1219200"/>
            </a:xfrm>
            <a:custGeom>
              <a:avLst/>
              <a:gdLst/>
              <a:ahLst/>
              <a:cxnLst/>
              <a:rect l="l" t="t" r="r" b="b"/>
              <a:pathLst>
                <a:path w="1205357" h="1219200">
                  <a:moveTo>
                    <a:pt x="0" y="0"/>
                  </a:moveTo>
                  <a:lnTo>
                    <a:pt x="1205357" y="0"/>
                  </a:lnTo>
                  <a:lnTo>
                    <a:pt x="1205357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8C8C9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205357" cy="1257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652798" y="6234051"/>
            <a:ext cx="3322002" cy="41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422" b="1" spc="205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III.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652798" y="6895084"/>
            <a:ext cx="3834770" cy="236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95"/>
              </a:lnSpc>
              <a:spcBef>
                <a:spcPct val="0"/>
              </a:spcBef>
            </a:pPr>
            <a:r>
              <a:rPr lang="en-US" sz="2919" spc="55">
                <a:solidFill>
                  <a:srgbClr val="FFFFFF"/>
                </a:solidFill>
                <a:latin typeface="TT Commons Pro Expanded"/>
                <a:ea typeface="TT Commons Pro Expanded"/>
                <a:cs typeface="TT Commons Pro Expanded"/>
                <a:sym typeface="TT Commons Pro Expanded"/>
              </a:rPr>
              <a:t>Sintetizar e implementar en el procesador una FPGA para emular RISC-V.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59127" y="0"/>
            <a:ext cx="10306011" cy="10363262"/>
          </a:xfrm>
          <a:custGeom>
            <a:avLst/>
            <a:gdLst/>
            <a:ahLst/>
            <a:cxnLst/>
            <a:rect l="l" t="t" r="r" b="b"/>
            <a:pathLst>
              <a:path w="10306011" h="10363262">
                <a:moveTo>
                  <a:pt x="0" y="0"/>
                </a:moveTo>
                <a:lnTo>
                  <a:pt x="10306011" y="0"/>
                </a:lnTo>
                <a:lnTo>
                  <a:pt x="10306011" y="10363262"/>
                </a:lnTo>
                <a:lnTo>
                  <a:pt x="0" y="10363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864" r="-1378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>
            <a:off x="432882" y="3074879"/>
            <a:ext cx="9220836" cy="662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0"/>
              </a:lnSpc>
            </a:pPr>
            <a:r>
              <a:rPr lang="en-US" sz="3400" spc="64">
                <a:solidFill>
                  <a:srgbClr val="10254E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Este objetivo consiste en la creación de una arquitectura RISC-V basada en las instrucciones básicas del repertorio de instrucciones RISCV-32I.</a:t>
            </a:r>
          </a:p>
          <a:p>
            <a:pPr algn="l">
              <a:lnSpc>
                <a:spcPts val="4420"/>
              </a:lnSpc>
            </a:pPr>
            <a:endParaRPr lang="en-US" sz="3400" spc="64">
              <a:solidFill>
                <a:srgbClr val="10254E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  <a:p>
            <a:pPr marL="0" lvl="0" indent="0" algn="l">
              <a:lnSpc>
                <a:spcPts val="4420"/>
              </a:lnSpc>
              <a:spcBef>
                <a:spcPct val="0"/>
              </a:spcBef>
            </a:pPr>
            <a:r>
              <a:rPr lang="en-US" sz="3400" spc="64">
                <a:solidFill>
                  <a:srgbClr val="10254E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Para la realización y desarrollo del diseño del procesador RISC-V se ha utilizado Verilog, que es un lenguaje de descripción de hardware (HDL) utilizado para modelar sistemas digitales y electrónicos. Para ello se ha hecho uso de Visual Studio Code y ejecutado mediante iVerilog (Icarus Verilog).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692187" y="9699199"/>
            <a:ext cx="1847850" cy="1847850"/>
            <a:chOff x="0" y="0"/>
            <a:chExt cx="486677" cy="4866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6677" cy="486677"/>
            </a:xfrm>
            <a:custGeom>
              <a:avLst/>
              <a:gdLst/>
              <a:ahLst/>
              <a:cxnLst/>
              <a:rect l="l" t="t" r="r" b="b"/>
              <a:pathLst>
                <a:path w="486677" h="486677">
                  <a:moveTo>
                    <a:pt x="243338" y="0"/>
                  </a:moveTo>
                  <a:lnTo>
                    <a:pt x="243338" y="0"/>
                  </a:lnTo>
                  <a:cubicBezTo>
                    <a:pt x="377730" y="0"/>
                    <a:pt x="486677" y="108946"/>
                    <a:pt x="486677" y="243338"/>
                  </a:cubicBezTo>
                  <a:lnTo>
                    <a:pt x="486677" y="243338"/>
                  </a:lnTo>
                  <a:cubicBezTo>
                    <a:pt x="486677" y="307876"/>
                    <a:pt x="461039" y="369770"/>
                    <a:pt x="415404" y="415404"/>
                  </a:cubicBezTo>
                  <a:cubicBezTo>
                    <a:pt x="369770" y="461039"/>
                    <a:pt x="307876" y="486677"/>
                    <a:pt x="243338" y="486677"/>
                  </a:cubicBezTo>
                  <a:lnTo>
                    <a:pt x="243338" y="486677"/>
                  </a:lnTo>
                  <a:cubicBezTo>
                    <a:pt x="178801" y="486677"/>
                    <a:pt x="116907" y="461039"/>
                    <a:pt x="71272" y="415404"/>
                  </a:cubicBezTo>
                  <a:cubicBezTo>
                    <a:pt x="25637" y="369770"/>
                    <a:pt x="0" y="307876"/>
                    <a:pt x="0" y="243338"/>
                  </a:cubicBezTo>
                  <a:lnTo>
                    <a:pt x="0" y="243338"/>
                  </a:lnTo>
                  <a:cubicBezTo>
                    <a:pt x="0" y="178801"/>
                    <a:pt x="25637" y="116907"/>
                    <a:pt x="71272" y="71272"/>
                  </a:cubicBezTo>
                  <a:cubicBezTo>
                    <a:pt x="116907" y="25637"/>
                    <a:pt x="178801" y="0"/>
                    <a:pt x="243338" y="0"/>
                  </a:cubicBezTo>
                  <a:close/>
                </a:path>
              </a:pathLst>
            </a:custGeom>
            <a:solidFill>
              <a:srgbClr val="76EAD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6677" cy="524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1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2017849" y="2167111"/>
            <a:ext cx="5988565" cy="5952777"/>
          </a:xfrm>
          <a:custGeom>
            <a:avLst/>
            <a:gdLst/>
            <a:ahLst/>
            <a:cxnLst/>
            <a:rect l="l" t="t" r="r" b="b"/>
            <a:pathLst>
              <a:path w="5988565" h="5952777">
                <a:moveTo>
                  <a:pt x="0" y="0"/>
                </a:moveTo>
                <a:lnTo>
                  <a:pt x="5988565" y="0"/>
                </a:lnTo>
                <a:lnTo>
                  <a:pt x="5988565" y="5952776"/>
                </a:lnTo>
                <a:lnTo>
                  <a:pt x="0" y="59527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78" t="-6613" r="-7769" b="-7214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TextBox 8"/>
          <p:cNvSpPr txBox="1"/>
          <p:nvPr/>
        </p:nvSpPr>
        <p:spPr>
          <a:xfrm>
            <a:off x="432882" y="558626"/>
            <a:ext cx="8993474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0"/>
              </a:lnSpc>
              <a:spcBef>
                <a:spcPct val="0"/>
              </a:spcBef>
            </a:pPr>
            <a:r>
              <a:rPr lang="en-US" sz="5000" b="1" spc="425">
                <a:solidFill>
                  <a:srgbClr val="272D45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I. Diseño de la microarquitectura del procesador RISC-V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319201" y="2751029"/>
            <a:ext cx="922083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603426"/>
            <a:chOff x="0" y="0"/>
            <a:chExt cx="4816593" cy="6856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85676"/>
            </a:xfrm>
            <a:custGeom>
              <a:avLst/>
              <a:gdLst/>
              <a:ahLst/>
              <a:cxnLst/>
              <a:rect l="l" t="t" r="r" b="b"/>
              <a:pathLst>
                <a:path w="4816592" h="685676">
                  <a:moveTo>
                    <a:pt x="0" y="0"/>
                  </a:moveTo>
                  <a:lnTo>
                    <a:pt x="4816592" y="0"/>
                  </a:lnTo>
                  <a:lnTo>
                    <a:pt x="4816592" y="685676"/>
                  </a:lnTo>
                  <a:lnTo>
                    <a:pt x="0" y="685676"/>
                  </a:lnTo>
                  <a:close/>
                </a:path>
              </a:pathLst>
            </a:custGeom>
            <a:solidFill>
              <a:srgbClr val="10254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23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850101" y="2603426"/>
            <a:ext cx="14587797" cy="7512716"/>
          </a:xfrm>
          <a:custGeom>
            <a:avLst/>
            <a:gdLst/>
            <a:ahLst/>
            <a:cxnLst/>
            <a:rect l="l" t="t" r="r" b="b"/>
            <a:pathLst>
              <a:path w="14587797" h="7512716">
                <a:moveTo>
                  <a:pt x="0" y="0"/>
                </a:moveTo>
                <a:lnTo>
                  <a:pt x="14587798" y="0"/>
                </a:lnTo>
                <a:lnTo>
                  <a:pt x="14587798" y="7512716"/>
                </a:lnTo>
                <a:lnTo>
                  <a:pt x="0" y="7512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6" name="Group 6"/>
          <p:cNvGrpSpPr/>
          <p:nvPr/>
        </p:nvGrpSpPr>
        <p:grpSpPr>
          <a:xfrm>
            <a:off x="1307976" y="2603426"/>
            <a:ext cx="663528" cy="7683574"/>
            <a:chOff x="0" y="0"/>
            <a:chExt cx="174756" cy="20236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756" cy="2023657"/>
            </a:xfrm>
            <a:custGeom>
              <a:avLst/>
              <a:gdLst/>
              <a:ahLst/>
              <a:cxnLst/>
              <a:rect l="l" t="t" r="r" b="b"/>
              <a:pathLst>
                <a:path w="174756" h="2023657">
                  <a:moveTo>
                    <a:pt x="0" y="0"/>
                  </a:moveTo>
                  <a:lnTo>
                    <a:pt x="174756" y="0"/>
                  </a:lnTo>
                  <a:lnTo>
                    <a:pt x="174756" y="2023657"/>
                  </a:lnTo>
                  <a:lnTo>
                    <a:pt x="0" y="20236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74756" cy="2071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6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07976" y="658151"/>
            <a:ext cx="11806758" cy="142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52"/>
              </a:lnSpc>
              <a:spcBef>
                <a:spcPct val="0"/>
              </a:spcBef>
            </a:pPr>
            <a:r>
              <a:rPr lang="en-US" sz="5739" b="1" spc="487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Microarquitectura del procesador RISC-V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224443" y="2603426"/>
            <a:ext cx="663528" cy="7683574"/>
            <a:chOff x="0" y="0"/>
            <a:chExt cx="174756" cy="20236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4756" cy="2023657"/>
            </a:xfrm>
            <a:custGeom>
              <a:avLst/>
              <a:gdLst/>
              <a:ahLst/>
              <a:cxnLst/>
              <a:rect l="l" t="t" r="r" b="b"/>
              <a:pathLst>
                <a:path w="174756" h="2023657">
                  <a:moveTo>
                    <a:pt x="0" y="0"/>
                  </a:moveTo>
                  <a:lnTo>
                    <a:pt x="174756" y="0"/>
                  </a:lnTo>
                  <a:lnTo>
                    <a:pt x="174756" y="2023657"/>
                  </a:lnTo>
                  <a:lnTo>
                    <a:pt x="0" y="20236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74756" cy="2071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16750538" y="9258300"/>
            <a:ext cx="10610033" cy="2573576"/>
            <a:chOff x="0" y="0"/>
            <a:chExt cx="14146711" cy="34314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271507" cy="3271507"/>
            </a:xfrm>
            <a:custGeom>
              <a:avLst/>
              <a:gdLst/>
              <a:ahLst/>
              <a:cxnLst/>
              <a:rect l="l" t="t" r="r" b="b"/>
              <a:pathLst>
                <a:path w="3271507" h="3271507">
                  <a:moveTo>
                    <a:pt x="0" y="0"/>
                  </a:moveTo>
                  <a:lnTo>
                    <a:pt x="3271507" y="0"/>
                  </a:lnTo>
                  <a:lnTo>
                    <a:pt x="3271507" y="3271507"/>
                  </a:lnTo>
                  <a:lnTo>
                    <a:pt x="0" y="3271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626631" y="679247"/>
              <a:ext cx="3271507" cy="2592260"/>
            </a:xfrm>
            <a:custGeom>
              <a:avLst/>
              <a:gdLst/>
              <a:ahLst/>
              <a:cxnLst/>
              <a:rect l="l" t="t" r="r" b="b"/>
              <a:pathLst>
                <a:path w="3271507" h="2592260">
                  <a:moveTo>
                    <a:pt x="0" y="0"/>
                  </a:moveTo>
                  <a:lnTo>
                    <a:pt x="3271507" y="0"/>
                  </a:lnTo>
                  <a:lnTo>
                    <a:pt x="3271507" y="2592260"/>
                  </a:lnTo>
                  <a:lnTo>
                    <a:pt x="0" y="2592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7248573" y="159927"/>
              <a:ext cx="3271507" cy="3271507"/>
            </a:xfrm>
            <a:custGeom>
              <a:avLst/>
              <a:gdLst/>
              <a:ahLst/>
              <a:cxnLst/>
              <a:rect l="l" t="t" r="r" b="b"/>
              <a:pathLst>
                <a:path w="3271507" h="3271507">
                  <a:moveTo>
                    <a:pt x="0" y="0"/>
                  </a:moveTo>
                  <a:lnTo>
                    <a:pt x="3271507" y="0"/>
                  </a:lnTo>
                  <a:lnTo>
                    <a:pt x="3271507" y="3271507"/>
                  </a:lnTo>
                  <a:lnTo>
                    <a:pt x="0" y="3271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0875204" y="839174"/>
              <a:ext cx="3271507" cy="2592260"/>
            </a:xfrm>
            <a:custGeom>
              <a:avLst/>
              <a:gdLst/>
              <a:ahLst/>
              <a:cxnLst/>
              <a:rect l="l" t="t" r="r" b="b"/>
              <a:pathLst>
                <a:path w="3271507" h="2592260">
                  <a:moveTo>
                    <a:pt x="0" y="0"/>
                  </a:moveTo>
                  <a:lnTo>
                    <a:pt x="3271507" y="0"/>
                  </a:lnTo>
                  <a:lnTo>
                    <a:pt x="3271507" y="2592260"/>
                  </a:lnTo>
                  <a:lnTo>
                    <a:pt x="0" y="2592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8766210" y="3160531"/>
            <a:ext cx="663528" cy="14252939"/>
            <a:chOff x="0" y="0"/>
            <a:chExt cx="174756" cy="375386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4756" cy="3753860"/>
            </a:xfrm>
            <a:custGeom>
              <a:avLst/>
              <a:gdLst/>
              <a:ahLst/>
              <a:cxnLst/>
              <a:rect l="l" t="t" r="r" b="b"/>
              <a:pathLst>
                <a:path w="174756" h="3753860">
                  <a:moveTo>
                    <a:pt x="0" y="0"/>
                  </a:moveTo>
                  <a:lnTo>
                    <a:pt x="174756" y="0"/>
                  </a:lnTo>
                  <a:lnTo>
                    <a:pt x="174756" y="3753860"/>
                  </a:lnTo>
                  <a:lnTo>
                    <a:pt x="0" y="37538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74756" cy="3801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5783151" y="9117112"/>
            <a:ext cx="13457996" cy="3264379"/>
            <a:chOff x="0" y="0"/>
            <a:chExt cx="17943995" cy="43525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Freeform 4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Freeform 5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2886682" y="-3308299"/>
            <a:ext cx="71526" cy="10731109"/>
            <a:chOff x="0" y="0"/>
            <a:chExt cx="18838" cy="2826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838" cy="2826300"/>
            </a:xfrm>
            <a:custGeom>
              <a:avLst/>
              <a:gdLst/>
              <a:ahLst/>
              <a:cxnLst/>
              <a:rect l="l" t="t" r="r" b="b"/>
              <a:pathLst>
                <a:path w="18838" h="2826300">
                  <a:moveTo>
                    <a:pt x="0" y="0"/>
                  </a:moveTo>
                  <a:lnTo>
                    <a:pt x="18838" y="0"/>
                  </a:lnTo>
                  <a:lnTo>
                    <a:pt x="18838" y="2826300"/>
                  </a:lnTo>
                  <a:lnTo>
                    <a:pt x="0" y="2826300"/>
                  </a:lnTo>
                  <a:close/>
                </a:path>
              </a:pathLst>
            </a:custGeom>
            <a:solidFill>
              <a:srgbClr val="0A326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8838" cy="2873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440150" y="-1333985"/>
            <a:ext cx="1847850" cy="2081447"/>
            <a:chOff x="0" y="0"/>
            <a:chExt cx="486677" cy="548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6677" cy="548200"/>
            </a:xfrm>
            <a:custGeom>
              <a:avLst/>
              <a:gdLst/>
              <a:ahLst/>
              <a:cxnLst/>
              <a:rect l="l" t="t" r="r" b="b"/>
              <a:pathLst>
                <a:path w="486677" h="548200">
                  <a:moveTo>
                    <a:pt x="243338" y="0"/>
                  </a:moveTo>
                  <a:lnTo>
                    <a:pt x="243338" y="0"/>
                  </a:lnTo>
                  <a:cubicBezTo>
                    <a:pt x="377730" y="0"/>
                    <a:pt x="486677" y="108946"/>
                    <a:pt x="486677" y="243338"/>
                  </a:cubicBezTo>
                  <a:lnTo>
                    <a:pt x="486677" y="304862"/>
                  </a:lnTo>
                  <a:cubicBezTo>
                    <a:pt x="486677" y="439254"/>
                    <a:pt x="377730" y="548200"/>
                    <a:pt x="243338" y="548200"/>
                  </a:cubicBezTo>
                  <a:lnTo>
                    <a:pt x="243338" y="548200"/>
                  </a:lnTo>
                  <a:cubicBezTo>
                    <a:pt x="178801" y="548200"/>
                    <a:pt x="116907" y="522563"/>
                    <a:pt x="71272" y="476928"/>
                  </a:cubicBezTo>
                  <a:cubicBezTo>
                    <a:pt x="25637" y="431293"/>
                    <a:pt x="0" y="369399"/>
                    <a:pt x="0" y="304862"/>
                  </a:cubicBezTo>
                  <a:lnTo>
                    <a:pt x="0" y="243338"/>
                  </a:lnTo>
                  <a:cubicBezTo>
                    <a:pt x="0" y="178801"/>
                    <a:pt x="25637" y="116907"/>
                    <a:pt x="71272" y="71272"/>
                  </a:cubicBezTo>
                  <a:cubicBezTo>
                    <a:pt x="116907" y="25637"/>
                    <a:pt x="178801" y="0"/>
                    <a:pt x="243338" y="0"/>
                  </a:cubicBezTo>
                  <a:close/>
                </a:path>
              </a:pathLst>
            </a:custGeom>
            <a:solidFill>
              <a:srgbClr val="76EAD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86677" cy="586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1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1652716" y="8739887"/>
            <a:ext cx="5551863" cy="5299505"/>
          </a:xfrm>
          <a:custGeom>
            <a:avLst/>
            <a:gdLst/>
            <a:ahLst/>
            <a:cxnLst/>
            <a:rect l="l" t="t" r="r" b="b"/>
            <a:pathLst>
              <a:path w="5551863" h="5299505">
                <a:moveTo>
                  <a:pt x="0" y="0"/>
                </a:moveTo>
                <a:lnTo>
                  <a:pt x="5551863" y="0"/>
                </a:lnTo>
                <a:lnTo>
                  <a:pt x="5551863" y="5299505"/>
                </a:lnTo>
                <a:lnTo>
                  <a:pt x="0" y="52995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" name="TextBox 14"/>
          <p:cNvSpPr txBox="1"/>
          <p:nvPr/>
        </p:nvSpPr>
        <p:spPr>
          <a:xfrm>
            <a:off x="753832" y="661736"/>
            <a:ext cx="11924887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  <a:spcBef>
                <a:spcPct val="0"/>
              </a:spcBef>
            </a:pPr>
            <a:r>
              <a:rPr lang="en-US" sz="5000" b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FUNCIONAMIENTO Y CUALIDADES DEL PROCESADOR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78137" y="3745517"/>
            <a:ext cx="15523032" cy="4732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44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Memoria de </a:t>
            </a:r>
            <a:r>
              <a:rPr lang="en-US" sz="44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datos</a:t>
            </a:r>
            <a:r>
              <a:rPr lang="en-US" sz="44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e </a:t>
            </a:r>
            <a:r>
              <a:rPr lang="en-US" sz="44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instrucciones</a:t>
            </a:r>
            <a:r>
              <a:rPr lang="en-US" sz="44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de 256 palabras (1kb).</a:t>
            </a:r>
          </a:p>
          <a:p>
            <a:pPr algn="l">
              <a:lnSpc>
                <a:spcPts val="4140"/>
              </a:lnSpc>
            </a:pPr>
            <a:endParaRPr lang="en-US" sz="4400" spc="305" dirty="0">
              <a:solidFill>
                <a:srgbClr val="051D40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  <a:p>
            <a:pPr algn="l">
              <a:lnSpc>
                <a:spcPts val="4140"/>
              </a:lnSpc>
            </a:pPr>
            <a:r>
              <a:rPr lang="en-US" sz="44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Unidad de Control que </a:t>
            </a:r>
            <a:r>
              <a:rPr lang="en-US" sz="44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interpreta</a:t>
            </a:r>
            <a:r>
              <a:rPr lang="en-US" sz="44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las </a:t>
            </a:r>
            <a:r>
              <a:rPr lang="en-US" sz="44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instrucciones</a:t>
            </a:r>
            <a:r>
              <a:rPr lang="en-US" sz="44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</a:t>
            </a:r>
            <a:r>
              <a:rPr lang="en-US" sz="44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según</a:t>
            </a:r>
            <a:r>
              <a:rPr lang="en-US" sz="44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</a:t>
            </a:r>
            <a:r>
              <a:rPr lang="en-US" sz="44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el</a:t>
            </a:r>
            <a:r>
              <a:rPr lang="en-US" sz="44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campo opcode. Genera </a:t>
            </a:r>
            <a:r>
              <a:rPr lang="en-US" sz="44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señales</a:t>
            </a:r>
            <a:r>
              <a:rPr lang="en-US" sz="44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de control para la ALU, la </a:t>
            </a:r>
            <a:r>
              <a:rPr lang="en-US" sz="44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memoria</a:t>
            </a:r>
            <a:r>
              <a:rPr lang="en-US" sz="44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, </a:t>
            </a:r>
            <a:r>
              <a:rPr lang="en-US" sz="44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el</a:t>
            </a:r>
            <a:r>
              <a:rPr lang="en-US" sz="44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banco de </a:t>
            </a:r>
            <a:r>
              <a:rPr lang="en-US" sz="44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registros</a:t>
            </a:r>
            <a:r>
              <a:rPr lang="en-US" sz="44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y </a:t>
            </a:r>
            <a:r>
              <a:rPr lang="en-US" sz="44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el</a:t>
            </a:r>
            <a:r>
              <a:rPr lang="en-US" sz="44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WB.</a:t>
            </a:r>
          </a:p>
          <a:p>
            <a:pPr algn="l">
              <a:lnSpc>
                <a:spcPts val="4140"/>
              </a:lnSpc>
            </a:pPr>
            <a:endParaRPr lang="en-US" sz="4400" spc="305" dirty="0">
              <a:solidFill>
                <a:srgbClr val="051D40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  <a:p>
            <a:pPr algn="l">
              <a:lnSpc>
                <a:spcPts val="4140"/>
              </a:lnSpc>
            </a:pPr>
            <a:r>
              <a:rPr lang="en-US" sz="44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Implementación</a:t>
            </a:r>
            <a:r>
              <a:rPr lang="en-US" sz="44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de la </a:t>
            </a:r>
            <a:r>
              <a:rPr lang="en-US" sz="44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técnica</a:t>
            </a:r>
            <a:r>
              <a:rPr lang="en-US" sz="44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de </a:t>
            </a:r>
            <a:r>
              <a:rPr lang="en-US" sz="4400" i="1" spc="305" dirty="0">
                <a:solidFill>
                  <a:srgbClr val="051D40"/>
                </a:solidFill>
                <a:latin typeface="TT Commons Pro Italics"/>
                <a:ea typeface="TT Commons Pro Italics"/>
                <a:cs typeface="TT Commons Pro Italics"/>
                <a:sym typeface="TT Commons Pro Italics"/>
              </a:rPr>
              <a:t>forwarding</a:t>
            </a:r>
            <a:r>
              <a:rPr lang="en-US" sz="44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para las </a:t>
            </a:r>
            <a:r>
              <a:rPr lang="en-US" sz="44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dependencias</a:t>
            </a:r>
            <a:r>
              <a:rPr lang="en-US" sz="44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de </a:t>
            </a:r>
            <a:r>
              <a:rPr lang="en-US" sz="4400" spc="305" dirty="0" err="1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tipo</a:t>
            </a:r>
            <a:r>
              <a:rPr lang="en-US" sz="4400" spc="305" dirty="0">
                <a:solidFill>
                  <a:srgbClr val="051D4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RAW (Read After Write).</a:t>
            </a:r>
          </a:p>
          <a:p>
            <a:pPr algn="l">
              <a:lnSpc>
                <a:spcPts val="4140"/>
              </a:lnSpc>
            </a:pPr>
            <a:endParaRPr lang="en-US" sz="3600" spc="305" dirty="0">
              <a:solidFill>
                <a:srgbClr val="051D40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529668" y="3611863"/>
            <a:ext cx="70531" cy="581013"/>
            <a:chOff x="0" y="0"/>
            <a:chExt cx="18576" cy="15302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576" cy="153024"/>
            </a:xfrm>
            <a:custGeom>
              <a:avLst/>
              <a:gdLst/>
              <a:ahLst/>
              <a:cxnLst/>
              <a:rect l="l" t="t" r="r" b="b"/>
              <a:pathLst>
                <a:path w="18576" h="153024">
                  <a:moveTo>
                    <a:pt x="0" y="0"/>
                  </a:moveTo>
                  <a:lnTo>
                    <a:pt x="18576" y="0"/>
                  </a:lnTo>
                  <a:lnTo>
                    <a:pt x="18576" y="153024"/>
                  </a:lnTo>
                  <a:lnTo>
                    <a:pt x="0" y="153024"/>
                  </a:lnTo>
                  <a:close/>
                </a:path>
              </a:pathLst>
            </a:custGeom>
            <a:solidFill>
              <a:srgbClr val="4969C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8576" cy="200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 dirty="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29669" y="4770812"/>
            <a:ext cx="70531" cy="1543050"/>
            <a:chOff x="0" y="0"/>
            <a:chExt cx="18576" cy="406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576" cy="406400"/>
            </a:xfrm>
            <a:custGeom>
              <a:avLst/>
              <a:gdLst/>
              <a:ahLst/>
              <a:cxnLst/>
              <a:rect l="l" t="t" r="r" b="b"/>
              <a:pathLst>
                <a:path w="18576" h="406400">
                  <a:moveTo>
                    <a:pt x="0" y="0"/>
                  </a:moveTo>
                  <a:lnTo>
                    <a:pt x="18576" y="0"/>
                  </a:lnTo>
                  <a:lnTo>
                    <a:pt x="18576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4969C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8576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29668" y="6891798"/>
            <a:ext cx="70531" cy="1039126"/>
            <a:chOff x="0" y="0"/>
            <a:chExt cx="18576" cy="27367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576" cy="273679"/>
            </a:xfrm>
            <a:custGeom>
              <a:avLst/>
              <a:gdLst/>
              <a:ahLst/>
              <a:cxnLst/>
              <a:rect l="l" t="t" r="r" b="b"/>
              <a:pathLst>
                <a:path w="18576" h="273679">
                  <a:moveTo>
                    <a:pt x="0" y="0"/>
                  </a:moveTo>
                  <a:lnTo>
                    <a:pt x="18576" y="0"/>
                  </a:lnTo>
                  <a:lnTo>
                    <a:pt x="18576" y="273679"/>
                  </a:lnTo>
                  <a:lnTo>
                    <a:pt x="0" y="273679"/>
                  </a:lnTo>
                  <a:close/>
                </a:path>
              </a:pathLst>
            </a:custGeom>
            <a:solidFill>
              <a:srgbClr val="4969C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8576" cy="321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46940" y="74443"/>
            <a:ext cx="9398881" cy="5521843"/>
          </a:xfrm>
          <a:custGeom>
            <a:avLst/>
            <a:gdLst/>
            <a:ahLst/>
            <a:cxnLst/>
            <a:rect l="l" t="t" r="r" b="b"/>
            <a:pathLst>
              <a:path w="9398881" h="5521843">
                <a:moveTo>
                  <a:pt x="0" y="0"/>
                </a:moveTo>
                <a:lnTo>
                  <a:pt x="9398881" y="0"/>
                </a:lnTo>
                <a:lnTo>
                  <a:pt x="9398881" y="5521842"/>
                </a:lnTo>
                <a:lnTo>
                  <a:pt x="0" y="5521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4969C1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355241" y="5143500"/>
            <a:ext cx="8422269" cy="4963266"/>
          </a:xfrm>
          <a:custGeom>
            <a:avLst/>
            <a:gdLst/>
            <a:ahLst/>
            <a:cxnLst/>
            <a:rect l="l" t="t" r="r" b="b"/>
            <a:pathLst>
              <a:path w="8422269" h="4963266">
                <a:moveTo>
                  <a:pt x="0" y="0"/>
                </a:moveTo>
                <a:lnTo>
                  <a:pt x="8422269" y="0"/>
                </a:lnTo>
                <a:lnTo>
                  <a:pt x="8422269" y="4963266"/>
                </a:lnTo>
                <a:lnTo>
                  <a:pt x="0" y="49632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301"/>
            </a:stretch>
          </a:blipFill>
          <a:ln w="38100" cap="sq">
            <a:solidFill>
              <a:srgbClr val="0A3265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grpSp>
        <p:nvGrpSpPr>
          <p:cNvPr id="4" name="Group 4"/>
          <p:cNvGrpSpPr/>
          <p:nvPr/>
        </p:nvGrpSpPr>
        <p:grpSpPr>
          <a:xfrm>
            <a:off x="-641358" y="-1189238"/>
            <a:ext cx="8850879" cy="5604064"/>
            <a:chOff x="0" y="0"/>
            <a:chExt cx="2331096" cy="14759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1096" cy="1475967"/>
            </a:xfrm>
            <a:custGeom>
              <a:avLst/>
              <a:gdLst/>
              <a:ahLst/>
              <a:cxnLst/>
              <a:rect l="l" t="t" r="r" b="b"/>
              <a:pathLst>
                <a:path w="2331096" h="1475967">
                  <a:moveTo>
                    <a:pt x="87471" y="0"/>
                  </a:moveTo>
                  <a:lnTo>
                    <a:pt x="2243625" y="0"/>
                  </a:lnTo>
                  <a:cubicBezTo>
                    <a:pt x="2291934" y="0"/>
                    <a:pt x="2331096" y="39162"/>
                    <a:pt x="2331096" y="87471"/>
                  </a:cubicBezTo>
                  <a:lnTo>
                    <a:pt x="2331096" y="1388497"/>
                  </a:lnTo>
                  <a:cubicBezTo>
                    <a:pt x="2331096" y="1411695"/>
                    <a:pt x="2321880" y="1433944"/>
                    <a:pt x="2305476" y="1450348"/>
                  </a:cubicBezTo>
                  <a:cubicBezTo>
                    <a:pt x="2289072" y="1466752"/>
                    <a:pt x="2266824" y="1475967"/>
                    <a:pt x="2243625" y="1475967"/>
                  </a:cubicBezTo>
                  <a:lnTo>
                    <a:pt x="87471" y="1475967"/>
                  </a:lnTo>
                  <a:cubicBezTo>
                    <a:pt x="39162" y="1475967"/>
                    <a:pt x="0" y="1436805"/>
                    <a:pt x="0" y="1388497"/>
                  </a:cubicBezTo>
                  <a:lnTo>
                    <a:pt x="0" y="87471"/>
                  </a:lnTo>
                  <a:cubicBezTo>
                    <a:pt x="0" y="39162"/>
                    <a:pt x="39162" y="0"/>
                    <a:pt x="87471" y="0"/>
                  </a:cubicBezTo>
                  <a:close/>
                </a:path>
              </a:pathLst>
            </a:custGeom>
            <a:solidFill>
              <a:srgbClr val="4969C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331096" cy="15140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4000" y="6086813"/>
            <a:ext cx="13225855" cy="5306290"/>
            <a:chOff x="0" y="0"/>
            <a:chExt cx="3483353" cy="13975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83353" cy="1397542"/>
            </a:xfrm>
            <a:custGeom>
              <a:avLst/>
              <a:gdLst/>
              <a:ahLst/>
              <a:cxnLst/>
              <a:rect l="l" t="t" r="r" b="b"/>
              <a:pathLst>
                <a:path w="3483353" h="1397542">
                  <a:moveTo>
                    <a:pt x="58536" y="0"/>
                  </a:moveTo>
                  <a:lnTo>
                    <a:pt x="3424817" y="0"/>
                  </a:lnTo>
                  <a:cubicBezTo>
                    <a:pt x="3440342" y="0"/>
                    <a:pt x="3455230" y="6167"/>
                    <a:pt x="3466208" y="17145"/>
                  </a:cubicBezTo>
                  <a:cubicBezTo>
                    <a:pt x="3477186" y="28123"/>
                    <a:pt x="3483353" y="43011"/>
                    <a:pt x="3483353" y="58536"/>
                  </a:cubicBezTo>
                  <a:lnTo>
                    <a:pt x="3483353" y="1339005"/>
                  </a:lnTo>
                  <a:cubicBezTo>
                    <a:pt x="3483353" y="1354530"/>
                    <a:pt x="3477186" y="1369419"/>
                    <a:pt x="3466208" y="1380397"/>
                  </a:cubicBezTo>
                  <a:cubicBezTo>
                    <a:pt x="3455230" y="1391374"/>
                    <a:pt x="3440342" y="1397542"/>
                    <a:pt x="3424817" y="1397542"/>
                  </a:cubicBezTo>
                  <a:lnTo>
                    <a:pt x="58536" y="1397542"/>
                  </a:lnTo>
                  <a:cubicBezTo>
                    <a:pt x="43011" y="1397542"/>
                    <a:pt x="28123" y="1391374"/>
                    <a:pt x="17145" y="1380397"/>
                  </a:cubicBezTo>
                  <a:cubicBezTo>
                    <a:pt x="6167" y="1369419"/>
                    <a:pt x="0" y="1354530"/>
                    <a:pt x="0" y="1339005"/>
                  </a:cubicBezTo>
                  <a:lnTo>
                    <a:pt x="0" y="58536"/>
                  </a:lnTo>
                  <a:cubicBezTo>
                    <a:pt x="0" y="43011"/>
                    <a:pt x="6167" y="28123"/>
                    <a:pt x="17145" y="17145"/>
                  </a:cubicBezTo>
                  <a:cubicBezTo>
                    <a:pt x="28123" y="6167"/>
                    <a:pt x="43011" y="0"/>
                    <a:pt x="58536" y="0"/>
                  </a:cubicBezTo>
                  <a:close/>
                </a:path>
              </a:pathLst>
            </a:custGeom>
            <a:solidFill>
              <a:srgbClr val="0A326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483353" cy="1435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 flipV="1">
            <a:off x="7499761" y="4066935"/>
            <a:ext cx="104717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11" name="AutoShape 11"/>
          <p:cNvSpPr/>
          <p:nvPr/>
        </p:nvSpPr>
        <p:spPr>
          <a:xfrm flipH="1">
            <a:off x="8546940" y="6349559"/>
            <a:ext cx="104717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12" name="TextBox 12"/>
          <p:cNvSpPr txBox="1"/>
          <p:nvPr/>
        </p:nvSpPr>
        <p:spPr>
          <a:xfrm>
            <a:off x="1447800" y="990600"/>
            <a:ext cx="5002005" cy="2181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847"/>
              </a:lnSpc>
              <a:spcBef>
                <a:spcPct val="0"/>
              </a:spcBef>
            </a:pPr>
            <a:r>
              <a:rPr lang="en-US" sz="4498" spc="8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Funcionamiento</a:t>
            </a:r>
            <a:r>
              <a:rPr lang="en-US" sz="4498" spc="8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del </a:t>
            </a:r>
            <a:r>
              <a:rPr lang="en-US" sz="4498" spc="8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generador</a:t>
            </a:r>
            <a:r>
              <a:rPr lang="en-US" sz="4498" spc="8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4498" spc="8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inmediatos</a:t>
            </a:r>
            <a:endParaRPr lang="en-US" sz="4498" spc="85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372143" y="7060098"/>
            <a:ext cx="4827522" cy="218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47"/>
              </a:lnSpc>
              <a:spcBef>
                <a:spcPct val="0"/>
              </a:spcBef>
            </a:pPr>
            <a:r>
              <a:rPr lang="en-US" sz="4498" spc="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Repertorio de instrucciones implementadas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334933" cy="243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933" cy="2438400"/>
            </a:xfrm>
            <a:custGeom>
              <a:avLst/>
              <a:gdLst/>
              <a:ahLst/>
              <a:cxnLst/>
              <a:rect l="l" t="t" r="r" b="b"/>
              <a:pathLst>
                <a:path w="4334933" h="2438400">
                  <a:moveTo>
                    <a:pt x="0" y="0"/>
                  </a:moveTo>
                  <a:lnTo>
                    <a:pt x="4334933" y="0"/>
                  </a:lnTo>
                  <a:lnTo>
                    <a:pt x="4334933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10254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34933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9728442" y="-935035"/>
            <a:ext cx="13159257" cy="2220625"/>
          </a:xfrm>
          <a:custGeom>
            <a:avLst/>
            <a:gdLst/>
            <a:ahLst/>
            <a:cxnLst/>
            <a:rect l="l" t="t" r="r" b="b"/>
            <a:pathLst>
              <a:path w="13159257" h="2220625">
                <a:moveTo>
                  <a:pt x="13159257" y="2220625"/>
                </a:moveTo>
                <a:lnTo>
                  <a:pt x="0" y="2220625"/>
                </a:lnTo>
                <a:lnTo>
                  <a:pt x="0" y="0"/>
                </a:lnTo>
                <a:lnTo>
                  <a:pt x="13159257" y="0"/>
                </a:lnTo>
                <a:lnTo>
                  <a:pt x="13159257" y="2220625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AutoShape 6"/>
          <p:cNvSpPr/>
          <p:nvPr/>
        </p:nvSpPr>
        <p:spPr>
          <a:xfrm flipH="1">
            <a:off x="2394517" y="-1918086"/>
            <a:ext cx="0" cy="346348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 rot="-10800000">
            <a:off x="-4580522" y="3414873"/>
            <a:ext cx="7940195" cy="7579277"/>
          </a:xfrm>
          <a:custGeom>
            <a:avLst/>
            <a:gdLst/>
            <a:ahLst/>
            <a:cxnLst/>
            <a:rect l="l" t="t" r="r" b="b"/>
            <a:pathLst>
              <a:path w="7940195" h="7579277">
                <a:moveTo>
                  <a:pt x="0" y="0"/>
                </a:moveTo>
                <a:lnTo>
                  <a:pt x="7940196" y="0"/>
                </a:lnTo>
                <a:lnTo>
                  <a:pt x="7940196" y="7579277"/>
                </a:lnTo>
                <a:lnTo>
                  <a:pt x="0" y="75792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4938" r="5465" b="5614"/>
          <a:stretch>
            <a:fillRect/>
          </a:stretch>
        </p:blipFill>
        <p:spPr>
          <a:xfrm>
            <a:off x="3848238" y="1559417"/>
            <a:ext cx="14277550" cy="846042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29399" y="318153"/>
            <a:ext cx="11617802" cy="156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66"/>
              </a:lnSpc>
              <a:spcBef>
                <a:spcPct val="0"/>
              </a:spcBef>
            </a:pPr>
            <a:r>
              <a:rPr lang="en-US" sz="6280" b="1" spc="533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II. Test de prueba básica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603426"/>
            <a:chOff x="0" y="0"/>
            <a:chExt cx="4816593" cy="6856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85676"/>
            </a:xfrm>
            <a:custGeom>
              <a:avLst/>
              <a:gdLst/>
              <a:ahLst/>
              <a:cxnLst/>
              <a:rect l="l" t="t" r="r" b="b"/>
              <a:pathLst>
                <a:path w="4816592" h="685676">
                  <a:moveTo>
                    <a:pt x="0" y="0"/>
                  </a:moveTo>
                  <a:lnTo>
                    <a:pt x="4816592" y="0"/>
                  </a:lnTo>
                  <a:lnTo>
                    <a:pt x="4816592" y="685676"/>
                  </a:lnTo>
                  <a:lnTo>
                    <a:pt x="0" y="685676"/>
                  </a:lnTo>
                  <a:close/>
                </a:path>
              </a:pathLst>
            </a:custGeom>
            <a:solidFill>
              <a:srgbClr val="10254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23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6750538" y="9258300"/>
            <a:ext cx="10610033" cy="2573576"/>
            <a:chOff x="0" y="0"/>
            <a:chExt cx="14146711" cy="34314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71507" cy="3271507"/>
            </a:xfrm>
            <a:custGeom>
              <a:avLst/>
              <a:gdLst/>
              <a:ahLst/>
              <a:cxnLst/>
              <a:rect l="l" t="t" r="r" b="b"/>
              <a:pathLst>
                <a:path w="3271507" h="3271507">
                  <a:moveTo>
                    <a:pt x="0" y="0"/>
                  </a:moveTo>
                  <a:lnTo>
                    <a:pt x="3271507" y="0"/>
                  </a:lnTo>
                  <a:lnTo>
                    <a:pt x="3271507" y="3271507"/>
                  </a:lnTo>
                  <a:lnTo>
                    <a:pt x="0" y="3271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Freeform 7"/>
            <p:cNvSpPr/>
            <p:nvPr/>
          </p:nvSpPr>
          <p:spPr>
            <a:xfrm>
              <a:off x="3626631" y="679247"/>
              <a:ext cx="3271507" cy="2592260"/>
            </a:xfrm>
            <a:custGeom>
              <a:avLst/>
              <a:gdLst/>
              <a:ahLst/>
              <a:cxnLst/>
              <a:rect l="l" t="t" r="r" b="b"/>
              <a:pathLst>
                <a:path w="3271507" h="2592260">
                  <a:moveTo>
                    <a:pt x="0" y="0"/>
                  </a:moveTo>
                  <a:lnTo>
                    <a:pt x="3271507" y="0"/>
                  </a:lnTo>
                  <a:lnTo>
                    <a:pt x="3271507" y="2592260"/>
                  </a:lnTo>
                  <a:lnTo>
                    <a:pt x="0" y="2592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Freeform 8"/>
            <p:cNvSpPr/>
            <p:nvPr/>
          </p:nvSpPr>
          <p:spPr>
            <a:xfrm>
              <a:off x="7248573" y="159927"/>
              <a:ext cx="3271507" cy="3271507"/>
            </a:xfrm>
            <a:custGeom>
              <a:avLst/>
              <a:gdLst/>
              <a:ahLst/>
              <a:cxnLst/>
              <a:rect l="l" t="t" r="r" b="b"/>
              <a:pathLst>
                <a:path w="3271507" h="3271507">
                  <a:moveTo>
                    <a:pt x="0" y="0"/>
                  </a:moveTo>
                  <a:lnTo>
                    <a:pt x="3271507" y="0"/>
                  </a:lnTo>
                  <a:lnTo>
                    <a:pt x="3271507" y="3271507"/>
                  </a:lnTo>
                  <a:lnTo>
                    <a:pt x="0" y="3271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0875204" y="839174"/>
              <a:ext cx="3271507" cy="2592260"/>
            </a:xfrm>
            <a:custGeom>
              <a:avLst/>
              <a:gdLst/>
              <a:ahLst/>
              <a:cxnLst/>
              <a:rect l="l" t="t" r="r" b="b"/>
              <a:pathLst>
                <a:path w="3271507" h="2592260">
                  <a:moveTo>
                    <a:pt x="0" y="0"/>
                  </a:moveTo>
                  <a:lnTo>
                    <a:pt x="3271507" y="0"/>
                  </a:lnTo>
                  <a:lnTo>
                    <a:pt x="3271507" y="2592260"/>
                  </a:lnTo>
                  <a:lnTo>
                    <a:pt x="0" y="2592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3291800" y="2823262"/>
            <a:ext cx="11704399" cy="7212836"/>
          </a:xfrm>
          <a:custGeom>
            <a:avLst/>
            <a:gdLst/>
            <a:ahLst/>
            <a:cxnLst/>
            <a:rect l="l" t="t" r="r" b="b"/>
            <a:pathLst>
              <a:path w="11704399" h="7212836">
                <a:moveTo>
                  <a:pt x="0" y="0"/>
                </a:moveTo>
                <a:lnTo>
                  <a:pt x="11704400" y="0"/>
                </a:lnTo>
                <a:lnTo>
                  <a:pt x="11704400" y="7212836"/>
                </a:lnTo>
                <a:lnTo>
                  <a:pt x="0" y="7212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TextBox 11"/>
          <p:cNvSpPr txBox="1"/>
          <p:nvPr/>
        </p:nvSpPr>
        <p:spPr>
          <a:xfrm>
            <a:off x="1307976" y="626088"/>
            <a:ext cx="15117610" cy="142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52"/>
              </a:lnSpc>
              <a:spcBef>
                <a:spcPct val="0"/>
              </a:spcBef>
            </a:pPr>
            <a:r>
              <a:rPr lang="en-US" sz="5739" b="1" spc="487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III. FPGA utilizada para la carga y simulación del procesador RISC-V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2167467" cy="243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7467" cy="2438400"/>
            </a:xfrm>
            <a:custGeom>
              <a:avLst/>
              <a:gdLst/>
              <a:ahLst/>
              <a:cxnLst/>
              <a:rect l="l" t="t" r="r" b="b"/>
              <a:pathLst>
                <a:path w="2167467" h="2438400">
                  <a:moveTo>
                    <a:pt x="0" y="0"/>
                  </a:moveTo>
                  <a:lnTo>
                    <a:pt x="2167467" y="0"/>
                  </a:lnTo>
                  <a:lnTo>
                    <a:pt x="2167467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10254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67467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985288" y="-5784439"/>
            <a:ext cx="7940195" cy="7579277"/>
          </a:xfrm>
          <a:custGeom>
            <a:avLst/>
            <a:gdLst/>
            <a:ahLst/>
            <a:cxnLst/>
            <a:rect l="l" t="t" r="r" b="b"/>
            <a:pathLst>
              <a:path w="7940195" h="7579277">
                <a:moveTo>
                  <a:pt x="0" y="0"/>
                </a:moveTo>
                <a:lnTo>
                  <a:pt x="7940196" y="0"/>
                </a:lnTo>
                <a:lnTo>
                  <a:pt x="7940196" y="7579277"/>
                </a:lnTo>
                <a:lnTo>
                  <a:pt x="0" y="7579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1609450" y="3207839"/>
            <a:ext cx="5925100" cy="5704186"/>
          </a:xfrm>
          <a:custGeom>
            <a:avLst/>
            <a:gdLst/>
            <a:ahLst/>
            <a:cxnLst/>
            <a:rect l="l" t="t" r="r" b="b"/>
            <a:pathLst>
              <a:path w="5925100" h="5704186">
                <a:moveTo>
                  <a:pt x="0" y="0"/>
                </a:moveTo>
                <a:lnTo>
                  <a:pt x="5925100" y="0"/>
                </a:lnTo>
                <a:lnTo>
                  <a:pt x="5925100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45" r="-14216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TextBox 7"/>
          <p:cNvSpPr txBox="1"/>
          <p:nvPr/>
        </p:nvSpPr>
        <p:spPr>
          <a:xfrm>
            <a:off x="9968710" y="2763498"/>
            <a:ext cx="7902191" cy="586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9"/>
              </a:lnSpc>
            </a:pPr>
            <a:r>
              <a:rPr lang="en-US" sz="4072" spc="346">
                <a:solidFill>
                  <a:srgbClr val="10254E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La carga de la arquitectura RISC-V creada se realiza mediante el programa de Intel Quartus II prime 13.1 Web Edition (última versión compatible con la DE0-Nano).</a:t>
            </a:r>
          </a:p>
          <a:p>
            <a:pPr algn="l">
              <a:lnSpc>
                <a:spcPts val="3869"/>
              </a:lnSpc>
            </a:pPr>
            <a:endParaRPr lang="en-US" sz="4072" spc="346">
              <a:solidFill>
                <a:srgbClr val="10254E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  <a:p>
            <a:pPr marL="0" lvl="0" indent="0" algn="l">
              <a:lnSpc>
                <a:spcPts val="3869"/>
              </a:lnSpc>
              <a:spcBef>
                <a:spcPct val="0"/>
              </a:spcBef>
            </a:pPr>
            <a:r>
              <a:rPr lang="en-US" sz="4072" spc="346">
                <a:solidFill>
                  <a:srgbClr val="10254E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Al compilar la arquitectura, y debido a que los programas se cargan en memoria de instrucciones, se ejecuta automáticamente.</a:t>
            </a:r>
          </a:p>
        </p:txBody>
      </p:sp>
      <p:sp>
        <p:nvSpPr>
          <p:cNvPr id="8" name="Freeform 8"/>
          <p:cNvSpPr/>
          <p:nvPr/>
        </p:nvSpPr>
        <p:spPr>
          <a:xfrm rot="-5400000" flipH="1" flipV="1">
            <a:off x="-6579629" y="8147988"/>
            <a:ext cx="13159257" cy="2220625"/>
          </a:xfrm>
          <a:custGeom>
            <a:avLst/>
            <a:gdLst/>
            <a:ahLst/>
            <a:cxnLst/>
            <a:rect l="l" t="t" r="r" b="b"/>
            <a:pathLst>
              <a:path w="13159257" h="2220625">
                <a:moveTo>
                  <a:pt x="13159258" y="2220624"/>
                </a:moveTo>
                <a:lnTo>
                  <a:pt x="0" y="2220624"/>
                </a:lnTo>
                <a:lnTo>
                  <a:pt x="0" y="0"/>
                </a:lnTo>
                <a:lnTo>
                  <a:pt x="13159258" y="0"/>
                </a:lnTo>
                <a:lnTo>
                  <a:pt x="13159258" y="2220624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TextBox 9"/>
          <p:cNvSpPr txBox="1"/>
          <p:nvPr/>
        </p:nvSpPr>
        <p:spPr>
          <a:xfrm>
            <a:off x="1028700" y="995768"/>
            <a:ext cx="7799129" cy="142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52"/>
              </a:lnSpc>
              <a:spcBef>
                <a:spcPct val="0"/>
              </a:spcBef>
            </a:pPr>
            <a:r>
              <a:rPr lang="en-US" sz="5739" b="1" spc="487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Quartus II 13.1 Web Edition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5869894" y="9500269"/>
            <a:ext cx="1847850" cy="1847850"/>
            <a:chOff x="0" y="0"/>
            <a:chExt cx="486677" cy="48667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6677" cy="486677"/>
            </a:xfrm>
            <a:custGeom>
              <a:avLst/>
              <a:gdLst/>
              <a:ahLst/>
              <a:cxnLst/>
              <a:rect l="l" t="t" r="r" b="b"/>
              <a:pathLst>
                <a:path w="486677" h="486677">
                  <a:moveTo>
                    <a:pt x="243338" y="0"/>
                  </a:moveTo>
                  <a:lnTo>
                    <a:pt x="243338" y="0"/>
                  </a:lnTo>
                  <a:cubicBezTo>
                    <a:pt x="377730" y="0"/>
                    <a:pt x="486677" y="108946"/>
                    <a:pt x="486677" y="243338"/>
                  </a:cubicBezTo>
                  <a:lnTo>
                    <a:pt x="486677" y="243338"/>
                  </a:lnTo>
                  <a:cubicBezTo>
                    <a:pt x="486677" y="307876"/>
                    <a:pt x="461039" y="369770"/>
                    <a:pt x="415404" y="415404"/>
                  </a:cubicBezTo>
                  <a:cubicBezTo>
                    <a:pt x="369770" y="461039"/>
                    <a:pt x="307876" y="486677"/>
                    <a:pt x="243338" y="486677"/>
                  </a:cubicBezTo>
                  <a:lnTo>
                    <a:pt x="243338" y="486677"/>
                  </a:lnTo>
                  <a:cubicBezTo>
                    <a:pt x="178801" y="486677"/>
                    <a:pt x="116907" y="461039"/>
                    <a:pt x="71272" y="415404"/>
                  </a:cubicBezTo>
                  <a:cubicBezTo>
                    <a:pt x="25637" y="369770"/>
                    <a:pt x="0" y="307876"/>
                    <a:pt x="0" y="243338"/>
                  </a:cubicBezTo>
                  <a:lnTo>
                    <a:pt x="0" y="243338"/>
                  </a:lnTo>
                  <a:cubicBezTo>
                    <a:pt x="0" y="178801"/>
                    <a:pt x="25637" y="116907"/>
                    <a:pt x="71272" y="71272"/>
                  </a:cubicBezTo>
                  <a:cubicBezTo>
                    <a:pt x="116907" y="25637"/>
                    <a:pt x="178801" y="0"/>
                    <a:pt x="243338" y="0"/>
                  </a:cubicBezTo>
                  <a:close/>
                </a:path>
              </a:pathLst>
            </a:custGeom>
            <a:solidFill>
              <a:srgbClr val="76EAD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86677" cy="524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1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559</Words>
  <Application>Microsoft Office PowerPoint</Application>
  <PresentationFormat>Personalizado</PresentationFormat>
  <Paragraphs>61</Paragraphs>
  <Slides>17</Slides>
  <Notes>0</Notes>
  <HiddenSlides>0</HiddenSlides>
  <MMClips>6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9" baseType="lpstr">
      <vt:lpstr>Montserrat</vt:lpstr>
      <vt:lpstr>Arial</vt:lpstr>
      <vt:lpstr>Montserrat Bold</vt:lpstr>
      <vt:lpstr>TT Commons Pro Expanded</vt:lpstr>
      <vt:lpstr>TT Commons Pro Italics</vt:lpstr>
      <vt:lpstr>Calibri</vt:lpstr>
      <vt:lpstr>TT Commons Pro</vt:lpstr>
      <vt:lpstr>Agrandir</vt:lpstr>
      <vt:lpstr>Agrandir Grand Bold</vt:lpstr>
      <vt:lpstr>TT Commons Pro Bold</vt:lpstr>
      <vt:lpstr>Montserrat Ultra-Bold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Procesador RISC-V Escalar y Segmentado en FPGA</dc:title>
  <cp:lastModifiedBy>Iván Pérez Díaz</cp:lastModifiedBy>
  <cp:revision>2</cp:revision>
  <dcterms:created xsi:type="dcterms:W3CDTF">2006-08-16T00:00:00Z</dcterms:created>
  <dcterms:modified xsi:type="dcterms:W3CDTF">2025-07-13T20:16:20Z</dcterms:modified>
  <dc:identifier>DAGsBL7bS40</dc:identifier>
</cp:coreProperties>
</file>